
<file path=[Content_Types].xml><?xml version="1.0" encoding="utf-8"?>
<Types xmlns="http://schemas.openxmlformats.org/package/2006/content-types">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3"/>
    <p:sldId id="261" r:id="rId4"/>
    <p:sldId id="263" r:id="rId5"/>
    <p:sldId id="262" r:id="rId6"/>
    <p:sldId id="267" r:id="rId7"/>
    <p:sldId id="266" r:id="rId8"/>
    <p:sldId id="286" r:id="rId9"/>
    <p:sldId id="268" r:id="rId10"/>
    <p:sldId id="287" r:id="rId11"/>
    <p:sldId id="270" r:id="rId12"/>
    <p:sldId id="288" r:id="rId13"/>
    <p:sldId id="274" r:id="rId14"/>
    <p:sldId id="290" r:id="rId15"/>
    <p:sldId id="291" r:id="rId16"/>
    <p:sldId id="292" r:id="rId17"/>
    <p:sldId id="271" r:id="rId18"/>
    <p:sldId id="289" r:id="rId19"/>
    <p:sldId id="285" r:id="rId20"/>
  </p:sldIdLst>
  <p:sldSz cx="12188825" cy="6858000"/>
  <p:notesSz cx="6858000" cy="9144000"/>
  <p:defaultTextStyle>
    <a:defPPr>
      <a:defRPr lang="zh-CN"/>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165" algn="l" defTabSz="608965" rtl="0" eaLnBrk="1" latinLnBrk="0" hangingPunct="1">
      <a:defRPr sz="2400" kern="1200">
        <a:solidFill>
          <a:schemeClr val="tx1"/>
        </a:solidFill>
        <a:latin typeface="+mn-lt"/>
        <a:ea typeface="+mn-ea"/>
        <a:cs typeface="+mn-cs"/>
      </a:defRPr>
    </a:lvl4pPr>
    <a:lvl5pPr marL="2437765" algn="l" defTabSz="608965" rtl="0" eaLnBrk="1" latinLnBrk="0" hangingPunct="1">
      <a:defRPr sz="2400" kern="1200">
        <a:solidFill>
          <a:schemeClr val="tx1"/>
        </a:solidFill>
        <a:latin typeface="+mn-lt"/>
        <a:ea typeface="+mn-ea"/>
        <a:cs typeface="+mn-cs"/>
      </a:defRPr>
    </a:lvl5pPr>
    <a:lvl6pPr marL="3047365" algn="l" defTabSz="608965" rtl="0" eaLnBrk="1" latinLnBrk="0" hangingPunct="1">
      <a:defRPr sz="2400" kern="1200">
        <a:solidFill>
          <a:schemeClr val="tx1"/>
        </a:solidFill>
        <a:latin typeface="+mn-lt"/>
        <a:ea typeface="+mn-ea"/>
        <a:cs typeface="+mn-cs"/>
      </a:defRPr>
    </a:lvl6pPr>
    <a:lvl7pPr marL="3656965" algn="l" defTabSz="608965" rtl="0" eaLnBrk="1" latinLnBrk="0" hangingPunct="1">
      <a:defRPr sz="2400" kern="1200">
        <a:solidFill>
          <a:schemeClr val="tx1"/>
        </a:solidFill>
        <a:latin typeface="+mn-lt"/>
        <a:ea typeface="+mn-ea"/>
        <a:cs typeface="+mn-cs"/>
      </a:defRPr>
    </a:lvl7pPr>
    <a:lvl8pPr marL="4266565" algn="l" defTabSz="608965" rtl="0" eaLnBrk="1" latinLnBrk="0" hangingPunct="1">
      <a:defRPr sz="2400" kern="1200">
        <a:solidFill>
          <a:schemeClr val="tx1"/>
        </a:solidFill>
        <a:latin typeface="+mn-lt"/>
        <a:ea typeface="+mn-ea"/>
        <a:cs typeface="+mn-cs"/>
      </a:defRPr>
    </a:lvl8pPr>
    <a:lvl9pPr marL="4875530" algn="l" defTabSz="6089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4" d="100"/>
          <a:sy n="74" d="100"/>
        </p:scale>
        <p:origin x="738" y="54"/>
      </p:cViewPr>
      <p:guideLst>
        <p:guide orient="horz" pos="2160"/>
        <p:guide pos="38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2015-06-03_PerugiaFarmland_ROW7383193166_1920x1080 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1"/>
            <a:ext cx="12188825" cy="68562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7" name="图片 6" descr="2015-06-03_PerugiaFarmland_ROW7383193166_1920x1080 3.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1"/>
            <a:ext cx="12188825" cy="68562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7" name="图片 6" descr="2015-06-03_PerugiaFarmland_ROW7383193166_1920x1080 3.jpg"/>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0" y="1"/>
            <a:ext cx="12188825" cy="68562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2" name="图片 1" descr="2015-06-03_PerugiaFarmland_ROW7383193166_1920x1080 2.jp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a:xfrm>
            <a:off x="0" y="1"/>
            <a:ext cx="12188825" cy="685621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descr="2015-06-03_PerugiaFarmland_ROW7383193166_1920x1080 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1"/>
            <a:ext cx="12188825" cy="6856215"/>
          </a:xfrm>
          <a:prstGeom prst="rect">
            <a:avLst/>
          </a:prstGeom>
        </p:spPr>
      </p:pic>
      <p:sp>
        <p:nvSpPr>
          <p:cNvPr id="3" name="矩形 2"/>
          <p:cNvSpPr/>
          <p:nvPr userDrawn="1"/>
        </p:nvSpPr>
        <p:spPr>
          <a:xfrm>
            <a:off x="0" y="1"/>
            <a:ext cx="12188825" cy="6856215"/>
          </a:xfrm>
          <a:prstGeom prst="rect">
            <a:avLst/>
          </a:prstGeom>
          <a:solidFill>
            <a:schemeClr val="tx2">
              <a:alpha val="54000"/>
            </a:schemeClr>
          </a:solidFill>
          <a:ln>
            <a:noFill/>
          </a:ln>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descr="2015-06-03_PerugiaFarmland_ROW7383193166_1920x1080.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1"/>
            <a:ext cx="12188825" cy="68562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6089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608965" rtl="0" eaLnBrk="1" latinLnBrk="0" hangingPunct="1">
        <a:spcBef>
          <a:spcPct val="20000"/>
        </a:spcBef>
        <a:buFont typeface="Arial"/>
        <a:buChar char="•"/>
        <a:defRPr sz="4300" kern="1200">
          <a:solidFill>
            <a:schemeClr val="tx1"/>
          </a:solidFill>
          <a:latin typeface="+mn-lt"/>
          <a:ea typeface="+mn-ea"/>
          <a:cs typeface="+mn-cs"/>
        </a:defRPr>
      </a:lvl1pPr>
      <a:lvl2pPr marL="990600" indent="-381000" algn="l" defTabSz="608965" rtl="0" eaLnBrk="1" latinLnBrk="0" hangingPunct="1">
        <a:spcBef>
          <a:spcPct val="20000"/>
        </a:spcBef>
        <a:buFont typeface="Arial"/>
        <a:buChar char="–"/>
        <a:defRPr sz="3700" kern="1200">
          <a:solidFill>
            <a:schemeClr val="tx1"/>
          </a:solidFill>
          <a:latin typeface="+mn-lt"/>
          <a:ea typeface="+mn-ea"/>
          <a:cs typeface="+mn-cs"/>
        </a:defRPr>
      </a:lvl2pPr>
      <a:lvl3pPr marL="1523365" indent="-304800" algn="l" defTabSz="608965" rtl="0" eaLnBrk="1" latinLnBrk="0" hangingPunct="1">
        <a:spcBef>
          <a:spcPct val="20000"/>
        </a:spcBef>
        <a:buFont typeface="Arial"/>
        <a:buChar char="•"/>
        <a:defRPr sz="3200" kern="1200">
          <a:solidFill>
            <a:schemeClr val="tx1"/>
          </a:solidFill>
          <a:latin typeface="+mn-lt"/>
          <a:ea typeface="+mn-ea"/>
          <a:cs typeface="+mn-cs"/>
        </a:defRPr>
      </a:lvl3pPr>
      <a:lvl4pPr marL="2132965" indent="-304800" algn="l" defTabSz="608965" rtl="0" eaLnBrk="1" latinLnBrk="0" hangingPunct="1">
        <a:spcBef>
          <a:spcPct val="20000"/>
        </a:spcBef>
        <a:buFont typeface="Arial"/>
        <a:buChar char="–"/>
        <a:defRPr sz="2700" kern="1200">
          <a:solidFill>
            <a:schemeClr val="tx1"/>
          </a:solidFill>
          <a:latin typeface="+mn-lt"/>
          <a:ea typeface="+mn-ea"/>
          <a:cs typeface="+mn-cs"/>
        </a:defRPr>
      </a:lvl4pPr>
      <a:lvl5pPr marL="2742565" indent="-304800" algn="l" defTabSz="608965" rtl="0" eaLnBrk="1" latinLnBrk="0" hangingPunct="1">
        <a:spcBef>
          <a:spcPct val="20000"/>
        </a:spcBef>
        <a:buFont typeface="Arial"/>
        <a:buChar char="»"/>
        <a:defRPr sz="2700" kern="1200">
          <a:solidFill>
            <a:schemeClr val="tx1"/>
          </a:solidFill>
          <a:latin typeface="+mn-lt"/>
          <a:ea typeface="+mn-ea"/>
          <a:cs typeface="+mn-cs"/>
        </a:defRPr>
      </a:lvl5pPr>
      <a:lvl6pPr marL="3352165" indent="-304800" algn="l" defTabSz="608965" rtl="0" eaLnBrk="1" latinLnBrk="0" hangingPunct="1">
        <a:spcBef>
          <a:spcPct val="20000"/>
        </a:spcBef>
        <a:buFont typeface="Arial"/>
        <a:buChar char="•"/>
        <a:defRPr sz="2700" kern="1200">
          <a:solidFill>
            <a:schemeClr val="tx1"/>
          </a:solidFill>
          <a:latin typeface="+mn-lt"/>
          <a:ea typeface="+mn-ea"/>
          <a:cs typeface="+mn-cs"/>
        </a:defRPr>
      </a:lvl6pPr>
      <a:lvl7pPr marL="3961765" indent="-304800" algn="l" defTabSz="608965" rtl="0" eaLnBrk="1" latinLnBrk="0" hangingPunct="1">
        <a:spcBef>
          <a:spcPct val="20000"/>
        </a:spcBef>
        <a:buFont typeface="Arial"/>
        <a:buChar char="•"/>
        <a:defRPr sz="2700" kern="1200">
          <a:solidFill>
            <a:schemeClr val="tx1"/>
          </a:solidFill>
          <a:latin typeface="+mn-lt"/>
          <a:ea typeface="+mn-ea"/>
          <a:cs typeface="+mn-cs"/>
        </a:defRPr>
      </a:lvl7pPr>
      <a:lvl8pPr marL="4570730" indent="-304800" algn="l" defTabSz="608965" rtl="0" eaLnBrk="1" latinLnBrk="0" hangingPunct="1">
        <a:spcBef>
          <a:spcPct val="20000"/>
        </a:spcBef>
        <a:buFont typeface="Arial"/>
        <a:buChar char="•"/>
        <a:defRPr sz="2700" kern="1200">
          <a:solidFill>
            <a:schemeClr val="tx1"/>
          </a:solidFill>
          <a:latin typeface="+mn-lt"/>
          <a:ea typeface="+mn-ea"/>
          <a:cs typeface="+mn-cs"/>
        </a:defRPr>
      </a:lvl8pPr>
      <a:lvl9pPr marL="5180330" indent="-304800" algn="l" defTabSz="60896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zh-CN"/>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165" algn="l" defTabSz="608965" rtl="0" eaLnBrk="1" latinLnBrk="0" hangingPunct="1">
        <a:defRPr sz="2400" kern="1200">
          <a:solidFill>
            <a:schemeClr val="tx1"/>
          </a:solidFill>
          <a:latin typeface="+mn-lt"/>
          <a:ea typeface="+mn-ea"/>
          <a:cs typeface="+mn-cs"/>
        </a:defRPr>
      </a:lvl4pPr>
      <a:lvl5pPr marL="2437765" algn="l" defTabSz="608965" rtl="0" eaLnBrk="1" latinLnBrk="0" hangingPunct="1">
        <a:defRPr sz="2400" kern="1200">
          <a:solidFill>
            <a:schemeClr val="tx1"/>
          </a:solidFill>
          <a:latin typeface="+mn-lt"/>
          <a:ea typeface="+mn-ea"/>
          <a:cs typeface="+mn-cs"/>
        </a:defRPr>
      </a:lvl5pPr>
      <a:lvl6pPr marL="3047365" algn="l" defTabSz="608965" rtl="0" eaLnBrk="1" latinLnBrk="0" hangingPunct="1">
        <a:defRPr sz="2400" kern="1200">
          <a:solidFill>
            <a:schemeClr val="tx1"/>
          </a:solidFill>
          <a:latin typeface="+mn-lt"/>
          <a:ea typeface="+mn-ea"/>
          <a:cs typeface="+mn-cs"/>
        </a:defRPr>
      </a:lvl6pPr>
      <a:lvl7pPr marL="3656965" algn="l" defTabSz="608965" rtl="0" eaLnBrk="1" latinLnBrk="0" hangingPunct="1">
        <a:defRPr sz="2400" kern="1200">
          <a:solidFill>
            <a:schemeClr val="tx1"/>
          </a:solidFill>
          <a:latin typeface="+mn-lt"/>
          <a:ea typeface="+mn-ea"/>
          <a:cs typeface="+mn-cs"/>
        </a:defRPr>
      </a:lvl7pPr>
      <a:lvl8pPr marL="4266565" algn="l" defTabSz="608965" rtl="0" eaLnBrk="1" latinLnBrk="0" hangingPunct="1">
        <a:defRPr sz="2400" kern="1200">
          <a:solidFill>
            <a:schemeClr val="tx1"/>
          </a:solidFill>
          <a:latin typeface="+mn-lt"/>
          <a:ea typeface="+mn-ea"/>
          <a:cs typeface="+mn-cs"/>
        </a:defRPr>
      </a:lvl8pPr>
      <a:lvl9pPr marL="4875530" algn="l" defTabSz="6089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424940" y="1710055"/>
            <a:ext cx="10208260" cy="1399540"/>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4400" b="1" spc="300" dirty="0" smtClean="0">
                <a:solidFill>
                  <a:schemeClr val="bg1"/>
                </a:solidFill>
                <a:latin typeface="微软雅黑" pitchFamily="34" charset="-122"/>
                <a:ea typeface="微软雅黑" pitchFamily="34" charset="-122"/>
              </a:rPr>
              <a:t>基于边界相关性的文件碎片复原算法的研究与实现</a:t>
            </a:r>
          </a:p>
        </p:txBody>
      </p:sp>
      <p:sp>
        <p:nvSpPr>
          <p:cNvPr id="20" name="矩形 19"/>
          <p:cNvSpPr/>
          <p:nvPr/>
        </p:nvSpPr>
        <p:spPr>
          <a:xfrm>
            <a:off x="1736365" y="4819083"/>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itchFamily="34" charset="-122"/>
                <a:ea typeface="微软雅黑" pitchFamily="34" charset="-122"/>
              </a:rPr>
              <a:t>答辩人：</a:t>
            </a:r>
            <a:endParaRPr lang="zh-HK" altLang="en-US" sz="1900" b="1" spc="300" dirty="0">
              <a:solidFill>
                <a:srgbClr val="FFFFFF"/>
              </a:solidFill>
              <a:latin typeface="微软雅黑" pitchFamily="34" charset="-122"/>
              <a:ea typeface="微软雅黑" pitchFamily="34" charset="-122"/>
            </a:endParaRPr>
          </a:p>
        </p:txBody>
      </p:sp>
      <p:sp>
        <p:nvSpPr>
          <p:cNvPr id="21" name="矩形 20"/>
          <p:cNvSpPr/>
          <p:nvPr/>
        </p:nvSpPr>
        <p:spPr>
          <a:xfrm>
            <a:off x="1736365" y="5340577"/>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itchFamily="34" charset="-122"/>
                <a:ea typeface="微软雅黑" pitchFamily="34" charset="-122"/>
              </a:rPr>
              <a:t>指导老师：</a:t>
            </a:r>
            <a:endParaRPr lang="zh-HK" altLang="en-US" sz="1900" b="1" spc="300" dirty="0">
              <a:solidFill>
                <a:srgbClr val="FFFFFF"/>
              </a:solidFill>
              <a:latin typeface="微软雅黑" pitchFamily="34" charset="-122"/>
              <a:ea typeface="微软雅黑" pitchFamily="34" charset="-122"/>
            </a:endParaRPr>
          </a:p>
        </p:txBody>
      </p:sp>
      <p:sp>
        <p:nvSpPr>
          <p:cNvPr id="22" name="文本框 21"/>
          <p:cNvSpPr txBox="1"/>
          <p:nvPr/>
        </p:nvSpPr>
        <p:spPr>
          <a:xfrm>
            <a:off x="3377134" y="4834443"/>
            <a:ext cx="1614489" cy="400050"/>
          </a:xfrm>
          <a:prstGeom prst="rect">
            <a:avLst/>
          </a:prstGeom>
          <a:noFill/>
        </p:spPr>
        <p:txBody>
          <a:bodyPr wrap="square" lIns="91436" tIns="45719" rIns="91436" bIns="45719" rtlCol="0">
            <a:spAutoFit/>
          </a:bodyPr>
          <a:lstStyle/>
          <a:p>
            <a:r>
              <a:rPr lang="zh-CN" altLang="zh-HK" sz="1900" b="1" spc="300" dirty="0">
                <a:solidFill>
                  <a:srgbClr val="FFFFFF"/>
                </a:solidFill>
                <a:latin typeface="微软雅黑" pitchFamily="34" charset="-122"/>
                <a:ea typeface="微软雅黑" pitchFamily="34" charset="-122"/>
              </a:rPr>
              <a:t>王江波</a:t>
            </a:r>
          </a:p>
        </p:txBody>
      </p:sp>
      <p:sp>
        <p:nvSpPr>
          <p:cNvPr id="23" name="文本框 22"/>
          <p:cNvSpPr txBox="1"/>
          <p:nvPr/>
        </p:nvSpPr>
        <p:spPr>
          <a:xfrm>
            <a:off x="3377134" y="5355937"/>
            <a:ext cx="1614489" cy="400050"/>
          </a:xfrm>
          <a:prstGeom prst="rect">
            <a:avLst/>
          </a:prstGeom>
          <a:noFill/>
        </p:spPr>
        <p:txBody>
          <a:bodyPr wrap="square" lIns="91436" tIns="45719" rIns="91436" bIns="45719" rtlCol="0">
            <a:spAutoFit/>
          </a:bodyPr>
          <a:lstStyle/>
          <a:p>
            <a:r>
              <a:rPr lang="zh-CN" altLang="zh-HK" sz="1900" b="1" spc="300" dirty="0">
                <a:solidFill>
                  <a:srgbClr val="FFFFFF"/>
                </a:solidFill>
                <a:latin typeface="微软雅黑" pitchFamily="34" charset="-122"/>
                <a:ea typeface="微软雅黑" pitchFamily="34" charset="-122"/>
              </a:rPr>
              <a:t>刘玓教授</a:t>
            </a:r>
          </a:p>
        </p:txBody>
      </p:sp>
      <p:grpSp>
        <p:nvGrpSpPr>
          <p:cNvPr id="25" name="Group 4"/>
          <p:cNvGrpSpPr>
            <a:grpSpLocks noChangeAspect="1"/>
          </p:cNvGrpSpPr>
          <p:nvPr/>
        </p:nvGrpSpPr>
        <p:grpSpPr bwMode="auto">
          <a:xfrm rot="19764056">
            <a:off x="873002" y="1104977"/>
            <a:ext cx="1181314" cy="1100213"/>
            <a:chOff x="1164" y="687"/>
            <a:chExt cx="3219" cy="2998"/>
          </a:xfrm>
          <a:solidFill>
            <a:schemeClr val="bg1"/>
          </a:solidFill>
          <a:effectLst>
            <a:outerShdw blurRad="50800" dist="38100" dir="2700000" algn="tl" rotWithShape="0">
              <a:prstClr val="black">
                <a:alpha val="40000"/>
              </a:prstClr>
            </a:outerShdw>
          </a:effectLst>
        </p:grpSpPr>
        <p:sp>
          <p:nvSpPr>
            <p:cNvPr id="26"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27"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
        <p:nvSpPr>
          <p:cNvPr id="2" name="标题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21"/>
          <p:cNvCxnSpPr/>
          <p:nvPr/>
        </p:nvCxnSpPr>
        <p:spPr>
          <a:xfrm>
            <a:off x="3496247" y="2297861"/>
            <a:ext cx="2251250" cy="114781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27"/>
          <p:cNvCxnSpPr/>
          <p:nvPr/>
        </p:nvCxnSpPr>
        <p:spPr>
          <a:xfrm flipH="1" flipV="1">
            <a:off x="6525716" y="4017662"/>
            <a:ext cx="1636223" cy="99136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7658053" y="4513345"/>
            <a:ext cx="1381561" cy="1381561"/>
          </a:xfrm>
          <a:prstGeom prst="ellipse">
            <a:avLst/>
          </a:prstGeom>
          <a:solidFill>
            <a:schemeClr val="accent1"/>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b="1" spc="300" dirty="0">
                <a:ea typeface="微软雅黑" pitchFamily="34" charset="-122"/>
              </a:rPr>
              <a:t>实现</a:t>
            </a:r>
            <a:endParaRPr lang="zh-HK" altLang="en-US" b="1" spc="300" dirty="0">
              <a:ea typeface="微软雅黑" pitchFamily="34" charset="-122"/>
            </a:endParaRPr>
          </a:p>
        </p:txBody>
      </p:sp>
      <p:sp>
        <p:nvSpPr>
          <p:cNvPr id="52" name="椭圆 51"/>
          <p:cNvSpPr/>
          <p:nvPr/>
        </p:nvSpPr>
        <p:spPr>
          <a:xfrm>
            <a:off x="2575331" y="1490206"/>
            <a:ext cx="1381561" cy="1381561"/>
          </a:xfrm>
          <a:prstGeom prst="ellipse">
            <a:avLst/>
          </a:prstGeom>
          <a:solidFill>
            <a:schemeClr val="accent1"/>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b="1" spc="300" dirty="0" smtClean="0">
                <a:ea typeface="微软雅黑" pitchFamily="34" charset="-122"/>
              </a:rPr>
              <a:t>拼接算法</a:t>
            </a:r>
            <a:endParaRPr lang="zh-HK" altLang="en-US" b="1" spc="300" dirty="0">
              <a:ea typeface="微软雅黑" pitchFamily="34" charset="-122"/>
            </a:endParaRPr>
          </a:p>
        </p:txBody>
      </p:sp>
      <p:cxnSp>
        <p:nvCxnSpPr>
          <p:cNvPr id="54" name="直接连接符 23"/>
          <p:cNvCxnSpPr/>
          <p:nvPr/>
        </p:nvCxnSpPr>
        <p:spPr>
          <a:xfrm flipV="1">
            <a:off x="4874599" y="4092776"/>
            <a:ext cx="1007330" cy="6100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29"/>
          <p:cNvCxnSpPr/>
          <p:nvPr/>
        </p:nvCxnSpPr>
        <p:spPr>
          <a:xfrm flipH="1">
            <a:off x="6802331" y="2411833"/>
            <a:ext cx="1359606" cy="7671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5176162" y="2613197"/>
            <a:ext cx="2185235" cy="2014539"/>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sz="3200" b="1" spc="300" dirty="0" smtClean="0">
                <a:ea typeface="微软雅黑" pitchFamily="34" charset="-122"/>
              </a:rPr>
              <a:t>文件碎片拼接</a:t>
            </a:r>
            <a:endParaRPr lang="zh-HK" altLang="en-US" sz="3200" b="1" spc="300" dirty="0">
              <a:ea typeface="微软雅黑" pitchFamily="34" charset="-122"/>
            </a:endParaRPr>
          </a:p>
        </p:txBody>
      </p:sp>
      <p:sp>
        <p:nvSpPr>
          <p:cNvPr id="49" name="椭圆 48"/>
          <p:cNvSpPr/>
          <p:nvPr/>
        </p:nvSpPr>
        <p:spPr>
          <a:xfrm>
            <a:off x="7859314" y="1498925"/>
            <a:ext cx="1381561" cy="1381561"/>
          </a:xfrm>
          <a:prstGeom prst="ellipse">
            <a:avLst/>
          </a:prstGeom>
          <a:solidFill>
            <a:schemeClr val="accent1"/>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b="1" spc="300" dirty="0" smtClean="0">
                <a:ea typeface="微软雅黑" pitchFamily="34" charset="-122"/>
              </a:rPr>
              <a:t>对比其它算法</a:t>
            </a:r>
            <a:endParaRPr lang="zh-HK" altLang="en-US" b="1" spc="300" dirty="0">
              <a:ea typeface="微软雅黑" pitchFamily="34" charset="-122"/>
            </a:endParaRPr>
          </a:p>
        </p:txBody>
      </p:sp>
      <p:sp>
        <p:nvSpPr>
          <p:cNvPr id="51" name="椭圆 50"/>
          <p:cNvSpPr/>
          <p:nvPr/>
        </p:nvSpPr>
        <p:spPr>
          <a:xfrm>
            <a:off x="3764162" y="4318249"/>
            <a:ext cx="1381561" cy="1381561"/>
          </a:xfrm>
          <a:prstGeom prst="ellipse">
            <a:avLst/>
          </a:prstGeom>
          <a:solidFill>
            <a:schemeClr val="accent1"/>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zh-HK" b="1" spc="300" dirty="0">
                <a:ea typeface="微软雅黑" pitchFamily="34" charset="-122"/>
              </a:rPr>
              <a:t>算法推广</a:t>
            </a:r>
            <a:endParaRPr lang="zh-CN" altLang="zh-HK" b="1" spc="300" dirty="0">
              <a:ea typeface="微软雅黑" pitchFamily="34" charset="-122"/>
            </a:endParaRPr>
          </a:p>
        </p:txBody>
      </p:sp>
      <p:sp>
        <p:nvSpPr>
          <p:cNvPr id="46" name="文本框 45"/>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47" name="文本框 46"/>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57" name="文本框 56"/>
          <p:cNvSpPr txBox="1"/>
          <p:nvPr/>
        </p:nvSpPr>
        <p:spPr>
          <a:xfrm>
            <a:off x="1869870"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58" name="文本框 57"/>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59" name="文本框 58"/>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60"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083895" y="161379"/>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研究目标</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152381" y="3158890"/>
            <a:ext cx="4785560" cy="1200327"/>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8000" b="1" spc="300" dirty="0" smtClean="0">
                <a:solidFill>
                  <a:schemeClr val="bg1"/>
                </a:solidFill>
                <a:latin typeface="微软雅黑" pitchFamily="34" charset="-122"/>
                <a:ea typeface="微软雅黑" pitchFamily="34" charset="-122"/>
              </a:rPr>
              <a:t>主要理论</a:t>
            </a:r>
            <a:endParaRPr lang="en-US" altLang="zh-CN" sz="8000" b="1" spc="300" dirty="0">
              <a:solidFill>
                <a:schemeClr val="bg1"/>
              </a:solidFill>
              <a:latin typeface="微软雅黑" pitchFamily="34" charset="-122"/>
              <a:ea typeface="微软雅黑" pitchFamily="34" charset="-122"/>
            </a:endParaRPr>
          </a:p>
        </p:txBody>
      </p:sp>
      <p:grpSp>
        <p:nvGrpSpPr>
          <p:cNvPr id="16" name="Group 4"/>
          <p:cNvGrpSpPr>
            <a:grpSpLocks noChangeAspect="1"/>
          </p:cNvGrpSpPr>
          <p:nvPr/>
        </p:nvGrpSpPr>
        <p:grpSpPr bwMode="auto">
          <a:xfrm rot="19764056">
            <a:off x="3391108" y="23687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
        <p:nvSpPr>
          <p:cNvPr id="19" name="文本框 18"/>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20" name="文本框 19"/>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21" name="文本框 20"/>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22" name="文本框 21"/>
          <p:cNvSpPr txBox="1"/>
          <p:nvPr/>
        </p:nvSpPr>
        <p:spPr>
          <a:xfrm>
            <a:off x="2141844" y="167670"/>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23" name="文本框 22"/>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24"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438860" y="170005"/>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主要理论</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2385753" y="2724065"/>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a:latin typeface="微软雅黑" pitchFamily="34" charset="-122"/>
              <a:ea typeface="微软雅黑" pitchFamily="34" charset="-122"/>
            </a:endParaRPr>
          </a:p>
        </p:txBody>
      </p:sp>
      <p:grpSp>
        <p:nvGrpSpPr>
          <p:cNvPr id="56" name="Group 12"/>
          <p:cNvGrpSpPr>
            <a:grpSpLocks noChangeAspect="1"/>
          </p:cNvGrpSpPr>
          <p:nvPr/>
        </p:nvGrpSpPr>
        <p:grpSpPr bwMode="auto">
          <a:xfrm>
            <a:off x="2855968" y="3105834"/>
            <a:ext cx="1361803" cy="1281345"/>
            <a:chOff x="3333" y="1044"/>
            <a:chExt cx="3267" cy="2854"/>
          </a:xfrm>
          <a:solidFill>
            <a:schemeClr val="bg1"/>
          </a:solidFill>
        </p:grpSpPr>
        <p:sp>
          <p:nvSpPr>
            <p:cNvPr id="69" name="Freeform 14"/>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0" name="Freeform 15"/>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1" name="Freeform 16"/>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2" name="Freeform 17"/>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3" name="Freeform 18"/>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4" name="Freeform 19"/>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5" name="Freeform 20"/>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6" name="Freeform 21"/>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grpSp>
      <p:grpSp>
        <p:nvGrpSpPr>
          <p:cNvPr id="78" name="组合 61"/>
          <p:cNvGrpSpPr/>
          <p:nvPr/>
        </p:nvGrpSpPr>
        <p:grpSpPr>
          <a:xfrm>
            <a:off x="5287804" y="1892300"/>
            <a:ext cx="221360" cy="3708400"/>
            <a:chOff x="3615799" y="1892300"/>
            <a:chExt cx="221360" cy="3708400"/>
          </a:xfrm>
          <a:solidFill>
            <a:srgbClr val="FFFFFF"/>
          </a:solidFill>
        </p:grpSpPr>
        <p:cxnSp>
          <p:nvCxnSpPr>
            <p:cNvPr id="79" name="直接连接符 41"/>
            <p:cNvCxnSpPr/>
            <p:nvPr/>
          </p:nvCxnSpPr>
          <p:spPr>
            <a:xfrm>
              <a:off x="3726479" y="1892300"/>
              <a:ext cx="0" cy="370840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itchFamily="34" charset="-122"/>
                <a:ea typeface="微软雅黑"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itchFamily="34" charset="-122"/>
                <a:ea typeface="微软雅黑" pitchFamily="34" charset="-122"/>
              </a:endParaRPr>
            </a:p>
          </p:txBody>
        </p:sp>
      </p:grpSp>
      <p:sp>
        <p:nvSpPr>
          <p:cNvPr id="83" name="矩形 82"/>
          <p:cNvSpPr/>
          <p:nvPr/>
        </p:nvSpPr>
        <p:spPr>
          <a:xfrm>
            <a:off x="5808242" y="1485296"/>
            <a:ext cx="4301302" cy="4958715"/>
          </a:xfrm>
          <a:prstGeom prst="rect">
            <a:avLst/>
          </a:prstGeom>
        </p:spPr>
        <p:txBody>
          <a:bodyPr wrap="square" lIns="91436" tIns="45719" rIns="91436" bIns="45719">
            <a:spAutoFit/>
          </a:bodyPr>
          <a:lstStyle/>
          <a:p>
            <a:pPr>
              <a:lnSpc>
                <a:spcPct val="130000"/>
              </a:lnSpc>
            </a:pPr>
            <a:r>
              <a:rPr lang="en-US" altLang="zh-CN" sz="1800" dirty="0" smtClean="0">
                <a:solidFill>
                  <a:srgbClr val="FFFFFF"/>
                </a:solidFill>
                <a:ea typeface="微软雅黑"/>
              </a:rPr>
              <a:t>       K-means算法是很典型的基于距离的聚类算法，采用距离作为相似性的评价指标，即认为两个对象的距离越近，其相似度就越大。</a:t>
            </a:r>
            <a:endParaRPr lang="en-US" altLang="zh-CN" sz="1200" dirty="0" smtClean="0">
              <a:solidFill>
                <a:srgbClr val="FFFFFF"/>
              </a:solidFill>
              <a:ea typeface="微软雅黑"/>
            </a:endParaRPr>
          </a:p>
          <a:p>
            <a:pPr>
              <a:lnSpc>
                <a:spcPct val="130000"/>
              </a:lnSpc>
            </a:pPr>
            <a:r>
              <a:rPr lang="en-US" altLang="zh-CN" sz="1200" dirty="0" smtClean="0">
                <a:solidFill>
                  <a:srgbClr val="FFFFFF"/>
                </a:solidFill>
                <a:ea typeface="微软雅黑"/>
              </a:rPr>
              <a:t>           </a:t>
            </a:r>
            <a:r>
              <a:rPr lang="en-US" altLang="zh-CN" sz="1800" dirty="0" smtClean="0">
                <a:solidFill>
                  <a:srgbClr val="FFFFFF"/>
                </a:solidFill>
                <a:ea typeface="微软雅黑"/>
              </a:rPr>
              <a:t>K-means算法是硬聚类算法，是典型的基于原型的目标函数聚类方法的代表，它是数据点到原型的某种距离作为优化的目标函数，利用函数求极值的方法得到迭代运算的调整规则。K-means算法以欧式距离作为相似度测度，它是求对应某一初始聚类中心向量V最优分类，使得评价指标J最小。算法采用误差平方和准则函数作为聚类准则函数。</a:t>
            </a:r>
            <a:endParaRPr lang="en-US" altLang="zh-CN" sz="1800" dirty="0" smtClean="0">
              <a:solidFill>
                <a:srgbClr val="FFFFFF"/>
              </a:solidFill>
              <a:ea typeface="微软雅黑"/>
            </a:endParaRPr>
          </a:p>
          <a:p>
            <a:pPr>
              <a:lnSpc>
                <a:spcPct val="130000"/>
              </a:lnSpc>
            </a:pPr>
            <a:endParaRPr lang="zh-CN" altLang="en-US" sz="1200" dirty="0">
              <a:solidFill>
                <a:srgbClr val="FFFFFF"/>
              </a:solidFill>
              <a:latin typeface="Century Gothic"/>
              <a:ea typeface="微软雅黑"/>
            </a:endParaRPr>
          </a:p>
        </p:txBody>
      </p:sp>
      <p:sp>
        <p:nvSpPr>
          <p:cNvPr id="31" name="文本框 30"/>
          <p:cNvSpPr txBox="1"/>
          <p:nvPr/>
        </p:nvSpPr>
        <p:spPr>
          <a:xfrm>
            <a:off x="2060622" y="4948629"/>
            <a:ext cx="2972190" cy="523218"/>
          </a:xfrm>
          <a:prstGeom prst="rect">
            <a:avLst/>
          </a:prstGeom>
          <a:noFill/>
        </p:spPr>
        <p:txBody>
          <a:bodyPr wrap="square" lIns="91436" tIns="45719" rIns="91436" bIns="45719" rtlCol="0">
            <a:spAutoFit/>
          </a:bodyPr>
          <a:lstStyle/>
          <a:p>
            <a:pPr algn="ctr"/>
            <a:r>
              <a:rPr lang="zh-CN" altLang="en-US" sz="2800" b="1" spc="300" dirty="0" smtClean="0">
                <a:solidFill>
                  <a:srgbClr val="FFFFFF"/>
                </a:solidFill>
                <a:ea typeface="微软雅黑" pitchFamily="34" charset="-122"/>
              </a:rPr>
              <a:t>碎片的聚类分析</a:t>
            </a:r>
            <a:endParaRPr lang="zh-HK" altLang="en-US" sz="2800" b="1" spc="300" dirty="0">
              <a:solidFill>
                <a:srgbClr val="FFFFFF"/>
              </a:solidFill>
              <a:ea typeface="微软雅黑" pitchFamily="34" charset="-122"/>
            </a:endParaRPr>
          </a:p>
        </p:txBody>
      </p:sp>
      <p:sp>
        <p:nvSpPr>
          <p:cNvPr id="46" name="文本框 45"/>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47" name="文本框 46"/>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48" name="文本框 47"/>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57" name="文本框 56"/>
          <p:cNvSpPr txBox="1"/>
          <p:nvPr/>
        </p:nvSpPr>
        <p:spPr>
          <a:xfrm>
            <a:off x="2141844" y="167670"/>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58" name="文本框 57"/>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59"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7438860" y="170005"/>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主要理论</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2385753" y="2724065"/>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a:latin typeface="微软雅黑" pitchFamily="34" charset="-122"/>
              <a:ea typeface="微软雅黑" pitchFamily="34" charset="-122"/>
            </a:endParaRPr>
          </a:p>
        </p:txBody>
      </p:sp>
      <p:grpSp>
        <p:nvGrpSpPr>
          <p:cNvPr id="56" name="Group 12"/>
          <p:cNvGrpSpPr>
            <a:grpSpLocks noChangeAspect="1"/>
          </p:cNvGrpSpPr>
          <p:nvPr/>
        </p:nvGrpSpPr>
        <p:grpSpPr bwMode="auto">
          <a:xfrm>
            <a:off x="2855968" y="3105834"/>
            <a:ext cx="1361803" cy="1281345"/>
            <a:chOff x="3333" y="1044"/>
            <a:chExt cx="3267" cy="2854"/>
          </a:xfrm>
          <a:solidFill>
            <a:schemeClr val="bg1"/>
          </a:solidFill>
        </p:grpSpPr>
        <p:sp>
          <p:nvSpPr>
            <p:cNvPr id="69" name="Freeform 14"/>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0" name="Freeform 15"/>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1" name="Freeform 16"/>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2" name="Freeform 17"/>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3" name="Freeform 18"/>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4" name="Freeform 19"/>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5" name="Freeform 20"/>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6" name="Freeform 21"/>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grpSp>
      <p:grpSp>
        <p:nvGrpSpPr>
          <p:cNvPr id="78" name="组合 61"/>
          <p:cNvGrpSpPr/>
          <p:nvPr/>
        </p:nvGrpSpPr>
        <p:grpSpPr>
          <a:xfrm>
            <a:off x="5287804" y="1892300"/>
            <a:ext cx="221360" cy="3708400"/>
            <a:chOff x="3615799" y="1892300"/>
            <a:chExt cx="221360" cy="3708400"/>
          </a:xfrm>
          <a:solidFill>
            <a:srgbClr val="FFFFFF"/>
          </a:solidFill>
        </p:grpSpPr>
        <p:cxnSp>
          <p:nvCxnSpPr>
            <p:cNvPr id="79" name="直接连接符 41"/>
            <p:cNvCxnSpPr/>
            <p:nvPr/>
          </p:nvCxnSpPr>
          <p:spPr>
            <a:xfrm>
              <a:off x="3726479" y="1892300"/>
              <a:ext cx="0" cy="370840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itchFamily="34" charset="-122"/>
                <a:ea typeface="微软雅黑"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itchFamily="34" charset="-122"/>
                <a:ea typeface="微软雅黑" pitchFamily="34" charset="-122"/>
              </a:endParaRPr>
            </a:p>
          </p:txBody>
        </p:sp>
      </p:grpSp>
      <p:sp>
        <p:nvSpPr>
          <p:cNvPr id="83" name="矩形 82"/>
          <p:cNvSpPr/>
          <p:nvPr/>
        </p:nvSpPr>
        <p:spPr>
          <a:xfrm>
            <a:off x="5809658" y="1437530"/>
            <a:ext cx="4301302" cy="4721225"/>
          </a:xfrm>
          <a:prstGeom prst="rect">
            <a:avLst/>
          </a:prstGeom>
        </p:spPr>
        <p:txBody>
          <a:bodyPr wrap="square" lIns="91436" tIns="45719" rIns="91436" bIns="45719">
            <a:spAutoFit/>
          </a:bodyPr>
          <a:lstStyle/>
          <a:p>
            <a:pPr>
              <a:lnSpc>
                <a:spcPct val="130000"/>
              </a:lnSpc>
            </a:pPr>
            <a:r>
              <a:rPr lang="en-US" altLang="zh-CN" sz="1800" dirty="0" smtClean="0">
                <a:solidFill>
                  <a:srgbClr val="FFFFFF"/>
                </a:solidFill>
                <a:ea typeface="微软雅黑"/>
              </a:rPr>
              <a:t>       </a:t>
            </a:r>
            <a:r>
              <a:rPr lang="zh-CN" altLang="en-US" sz="1800" dirty="0" smtClean="0">
                <a:solidFill>
                  <a:srgbClr val="FFFFFF"/>
                </a:solidFill>
                <a:ea typeface="微软雅黑"/>
              </a:rPr>
              <a:t>目前也有一些基于边界轮廓的特征提取理论，比如：</a:t>
            </a:r>
            <a:endParaRPr lang="zh-CN" altLang="en-US" sz="1800" dirty="0" smtClean="0">
              <a:solidFill>
                <a:srgbClr val="FFFFFF"/>
              </a:solidFill>
              <a:ea typeface="微软雅黑"/>
            </a:endParaRPr>
          </a:p>
          <a:p>
            <a:pPr>
              <a:lnSpc>
                <a:spcPct val="130000"/>
              </a:lnSpc>
            </a:pPr>
            <a:r>
              <a:rPr lang="zh-CN" altLang="en-US" sz="1800" dirty="0" smtClean="0">
                <a:solidFill>
                  <a:srgbClr val="FFFFFF"/>
                </a:solidFill>
                <a:latin typeface="Century Gothic"/>
                <a:ea typeface="微软雅黑"/>
              </a:rPr>
              <a:t>（</a:t>
            </a:r>
            <a:r>
              <a:rPr lang="en-US" altLang="zh-CN" sz="1800" dirty="0" smtClean="0">
                <a:solidFill>
                  <a:srgbClr val="FFFFFF"/>
                </a:solidFill>
                <a:latin typeface="Century Gothic"/>
                <a:ea typeface="微软雅黑"/>
              </a:rPr>
              <a:t>1</a:t>
            </a:r>
            <a:r>
              <a:rPr lang="zh-CN" altLang="en-US" sz="1800" dirty="0" smtClean="0">
                <a:solidFill>
                  <a:srgbClr val="FFFFFF"/>
                </a:solidFill>
                <a:latin typeface="Century Gothic"/>
                <a:ea typeface="微软雅黑"/>
              </a:rPr>
              <a:t>）</a:t>
            </a:r>
            <a:r>
              <a:rPr lang="en-US" altLang="zh-CN" sz="1800" dirty="0" smtClean="0">
                <a:solidFill>
                  <a:srgbClr val="FFFFFF"/>
                </a:solidFill>
                <a:latin typeface="Century Gothic"/>
                <a:ea typeface="微软雅黑"/>
              </a:rPr>
              <a:t>wolfson</a:t>
            </a:r>
            <a:r>
              <a:rPr lang="zh-CN" altLang="en-US" sz="1800" dirty="0" smtClean="0">
                <a:solidFill>
                  <a:srgbClr val="FFFFFF"/>
                </a:solidFill>
                <a:latin typeface="Century Gothic"/>
                <a:ea typeface="微软雅黑"/>
              </a:rPr>
              <a:t>，提出的基于弧长累计转角的串匹配方法；</a:t>
            </a:r>
            <a:endParaRPr lang="zh-CN" altLang="en-US" sz="1800" dirty="0" smtClean="0">
              <a:solidFill>
                <a:srgbClr val="FFFFFF"/>
              </a:solidFill>
              <a:latin typeface="Century Gothic"/>
              <a:ea typeface="微软雅黑"/>
            </a:endParaRPr>
          </a:p>
          <a:p>
            <a:pPr>
              <a:lnSpc>
                <a:spcPct val="130000"/>
              </a:lnSpc>
            </a:pPr>
            <a:r>
              <a:rPr lang="zh-CN" altLang="en-US" sz="1800" dirty="0" smtClean="0">
                <a:solidFill>
                  <a:srgbClr val="FFFFFF"/>
                </a:solidFill>
                <a:latin typeface="Century Gothic"/>
                <a:ea typeface="微软雅黑"/>
              </a:rPr>
              <a:t>（</a:t>
            </a:r>
            <a:r>
              <a:rPr lang="en-US" altLang="zh-CN" sz="1800" dirty="0" smtClean="0">
                <a:solidFill>
                  <a:srgbClr val="FFFFFF"/>
                </a:solidFill>
                <a:latin typeface="Century Gothic"/>
                <a:ea typeface="微软雅黑"/>
              </a:rPr>
              <a:t>2</a:t>
            </a:r>
            <a:r>
              <a:rPr lang="zh-CN" altLang="en-US" sz="1800" dirty="0" smtClean="0">
                <a:solidFill>
                  <a:srgbClr val="FFFFFF"/>
                </a:solidFill>
                <a:latin typeface="Century Gothic"/>
                <a:ea typeface="微软雅黑"/>
              </a:rPr>
              <a:t>）又比如，通过采样的方式，利用多边形去近似逼近的方法；</a:t>
            </a:r>
            <a:endParaRPr lang="zh-CN" altLang="en-US" sz="1800" dirty="0" smtClean="0">
              <a:solidFill>
                <a:srgbClr val="FFFFFF"/>
              </a:solidFill>
              <a:latin typeface="Century Gothic"/>
              <a:ea typeface="微软雅黑"/>
            </a:endParaRPr>
          </a:p>
          <a:p>
            <a:pPr>
              <a:lnSpc>
                <a:spcPct val="130000"/>
              </a:lnSpc>
            </a:pPr>
            <a:r>
              <a:rPr lang="zh-CN" altLang="en-US" sz="1800" dirty="0" smtClean="0">
                <a:solidFill>
                  <a:srgbClr val="FFFFFF"/>
                </a:solidFill>
                <a:latin typeface="Century Gothic"/>
                <a:ea typeface="微软雅黑"/>
              </a:rPr>
              <a:t>（</a:t>
            </a:r>
            <a:r>
              <a:rPr lang="en-US" altLang="zh-CN" sz="1800" dirty="0" smtClean="0">
                <a:solidFill>
                  <a:srgbClr val="FFFFFF"/>
                </a:solidFill>
                <a:latin typeface="Century Gothic"/>
                <a:ea typeface="微软雅黑"/>
              </a:rPr>
              <a:t>3</a:t>
            </a:r>
            <a:r>
              <a:rPr lang="zh-CN" altLang="en-US" sz="1800" dirty="0" smtClean="0">
                <a:solidFill>
                  <a:srgbClr val="FFFFFF"/>
                </a:solidFill>
                <a:latin typeface="Century Gothic"/>
                <a:ea typeface="微软雅黑"/>
              </a:rPr>
              <a:t>）还有基于局部曲率的近似逼近的方式。</a:t>
            </a:r>
            <a:endParaRPr lang="zh-CN" altLang="en-US" sz="1800" dirty="0" smtClean="0">
              <a:solidFill>
                <a:srgbClr val="FFFFFF"/>
              </a:solidFill>
              <a:latin typeface="Century Gothic"/>
              <a:ea typeface="微软雅黑"/>
            </a:endParaRPr>
          </a:p>
          <a:p>
            <a:pPr>
              <a:lnSpc>
                <a:spcPct val="130000"/>
              </a:lnSpc>
            </a:pPr>
            <a:r>
              <a:rPr lang="zh-CN" altLang="en-US" sz="1800" dirty="0" smtClean="0">
                <a:solidFill>
                  <a:srgbClr val="FFFFFF"/>
                </a:solidFill>
                <a:latin typeface="Century Gothic"/>
                <a:ea typeface="微软雅黑"/>
              </a:rPr>
              <a:t>这些方式都是通过严格的数学模型进行基于几何特征的边界匹配，我们在结合这些匹配算法的基础上，将集合特征数值化，最后在利用聚类分析，实现不规则碎片文件的拼接；</a:t>
            </a:r>
            <a:endParaRPr lang="zh-CN" altLang="en-US" sz="1800" dirty="0" smtClean="0">
              <a:solidFill>
                <a:srgbClr val="FFFFFF"/>
              </a:solidFill>
              <a:latin typeface="Century Gothic"/>
              <a:ea typeface="微软雅黑"/>
            </a:endParaRPr>
          </a:p>
        </p:txBody>
      </p:sp>
      <p:sp>
        <p:nvSpPr>
          <p:cNvPr id="31" name="文本框 30"/>
          <p:cNvSpPr txBox="1"/>
          <p:nvPr/>
        </p:nvSpPr>
        <p:spPr>
          <a:xfrm>
            <a:off x="1988968" y="4948629"/>
            <a:ext cx="3046669" cy="954105"/>
          </a:xfrm>
          <a:prstGeom prst="rect">
            <a:avLst/>
          </a:prstGeom>
          <a:noFill/>
        </p:spPr>
        <p:txBody>
          <a:bodyPr wrap="square" lIns="91436" tIns="45719" rIns="91436" bIns="45719" rtlCol="0">
            <a:spAutoFit/>
          </a:bodyPr>
          <a:lstStyle/>
          <a:p>
            <a:pPr algn="ctr"/>
            <a:r>
              <a:rPr lang="zh-CN" altLang="en-US" sz="2800" b="1" spc="300" dirty="0" smtClean="0">
                <a:solidFill>
                  <a:srgbClr val="FFFFFF"/>
                </a:solidFill>
                <a:ea typeface="微软雅黑" pitchFamily="34" charset="-122"/>
              </a:rPr>
              <a:t>基于轮廓的边界特征矩阵提取</a:t>
            </a:r>
            <a:endParaRPr lang="zh-HK" altLang="en-US" sz="2800" b="1" spc="300" dirty="0">
              <a:solidFill>
                <a:srgbClr val="FFFFFF"/>
              </a:solidFill>
              <a:ea typeface="微软雅黑" pitchFamily="34" charset="-122"/>
            </a:endParaRPr>
          </a:p>
        </p:txBody>
      </p:sp>
      <p:sp>
        <p:nvSpPr>
          <p:cNvPr id="42" name="文本框 41"/>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43" name="文本框 42"/>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44" name="文本框 43"/>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45" name="文本框 44"/>
          <p:cNvSpPr txBox="1"/>
          <p:nvPr/>
        </p:nvSpPr>
        <p:spPr>
          <a:xfrm>
            <a:off x="2141844" y="167670"/>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46" name="文本框 45"/>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47"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438860" y="170005"/>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主要理论</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2385753" y="2724065"/>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a:latin typeface="微软雅黑" pitchFamily="34" charset="-122"/>
              <a:ea typeface="微软雅黑" pitchFamily="34" charset="-122"/>
            </a:endParaRPr>
          </a:p>
        </p:txBody>
      </p:sp>
      <p:grpSp>
        <p:nvGrpSpPr>
          <p:cNvPr id="56" name="Group 12"/>
          <p:cNvGrpSpPr>
            <a:grpSpLocks noChangeAspect="1"/>
          </p:cNvGrpSpPr>
          <p:nvPr/>
        </p:nvGrpSpPr>
        <p:grpSpPr bwMode="auto">
          <a:xfrm>
            <a:off x="2855968" y="3105834"/>
            <a:ext cx="1361803" cy="1281345"/>
            <a:chOff x="3333" y="1044"/>
            <a:chExt cx="3267" cy="2854"/>
          </a:xfrm>
          <a:solidFill>
            <a:schemeClr val="bg1"/>
          </a:solidFill>
        </p:grpSpPr>
        <p:sp>
          <p:nvSpPr>
            <p:cNvPr id="69" name="Freeform 14"/>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0" name="Freeform 15"/>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1" name="Freeform 16"/>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2" name="Freeform 17"/>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3" name="Freeform 18"/>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4" name="Freeform 19"/>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5" name="Freeform 20"/>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6" name="Freeform 21"/>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grpSp>
      <p:grpSp>
        <p:nvGrpSpPr>
          <p:cNvPr id="78" name="组合 61"/>
          <p:cNvGrpSpPr/>
          <p:nvPr/>
        </p:nvGrpSpPr>
        <p:grpSpPr>
          <a:xfrm>
            <a:off x="5287804" y="1892300"/>
            <a:ext cx="221360" cy="3708400"/>
            <a:chOff x="3615799" y="1892300"/>
            <a:chExt cx="221360" cy="3708400"/>
          </a:xfrm>
          <a:solidFill>
            <a:srgbClr val="FFFFFF"/>
          </a:solidFill>
        </p:grpSpPr>
        <p:cxnSp>
          <p:nvCxnSpPr>
            <p:cNvPr id="79" name="直接连接符 41"/>
            <p:cNvCxnSpPr/>
            <p:nvPr/>
          </p:nvCxnSpPr>
          <p:spPr>
            <a:xfrm>
              <a:off x="3726479" y="1892300"/>
              <a:ext cx="0" cy="370840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itchFamily="34" charset="-122"/>
                <a:ea typeface="微软雅黑"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itchFamily="34" charset="-122"/>
                <a:ea typeface="微软雅黑" pitchFamily="34" charset="-122"/>
              </a:endParaRPr>
            </a:p>
          </p:txBody>
        </p:sp>
      </p:grpSp>
      <p:sp>
        <p:nvSpPr>
          <p:cNvPr id="83" name="矩形 82"/>
          <p:cNvSpPr/>
          <p:nvPr/>
        </p:nvSpPr>
        <p:spPr>
          <a:xfrm>
            <a:off x="5809658" y="1514507"/>
            <a:ext cx="4301302" cy="4364990"/>
          </a:xfrm>
          <a:prstGeom prst="rect">
            <a:avLst/>
          </a:prstGeom>
        </p:spPr>
        <p:txBody>
          <a:bodyPr wrap="square" lIns="91436" tIns="45719" rIns="91436" bIns="45719">
            <a:spAutoFit/>
          </a:bodyPr>
          <a:lstStyle/>
          <a:p>
            <a:pPr>
              <a:lnSpc>
                <a:spcPct val="130000"/>
              </a:lnSpc>
            </a:pPr>
            <a:r>
              <a:rPr lang="zh-CN" altLang="en-US" sz="1200" dirty="0" smtClean="0">
                <a:solidFill>
                  <a:srgbClr val="FFFFFF"/>
                </a:solidFill>
                <a:ea typeface="微软雅黑"/>
              </a:rPr>
              <a:t> </a:t>
            </a:r>
            <a:r>
              <a:rPr lang="zh-CN" altLang="en-US" sz="1600" dirty="0" smtClean="0">
                <a:solidFill>
                  <a:srgbClr val="FFFFFF"/>
                </a:solidFill>
                <a:ea typeface="微软雅黑"/>
              </a:rPr>
              <a:t>       </a:t>
            </a:r>
            <a:r>
              <a:rPr lang="zh-CN" sz="1800" dirty="0" smtClean="0">
                <a:solidFill>
                  <a:srgbClr val="FFFFFF"/>
                </a:solidFill>
                <a:ea typeface="微软雅黑"/>
              </a:rPr>
              <a:t>灰度矩阵的提取，也就是将碎片的像素值二值化。所谓图片的二值化，就是将图像上的点的灰度置为0或255，也就是将整个图像呈现出明显的黑白效果。即将256个亮度等级的灰度图像通过适当的阈值选取而获得仍然可以反映图像整体和局部特征的二值化图像。</a:t>
            </a:r>
            <a:endParaRPr lang="zh-CN" sz="1800" dirty="0" smtClean="0">
              <a:solidFill>
                <a:srgbClr val="FFFFFF"/>
              </a:solidFill>
              <a:ea typeface="微软雅黑"/>
            </a:endParaRPr>
          </a:p>
          <a:p>
            <a:pPr>
              <a:lnSpc>
                <a:spcPct val="130000"/>
              </a:lnSpc>
            </a:pPr>
            <a:r>
              <a:rPr lang="zh-CN" sz="1800" dirty="0" smtClean="0">
                <a:solidFill>
                  <a:srgbClr val="FFFFFF"/>
                </a:solidFill>
                <a:ea typeface="微软雅黑"/>
              </a:rPr>
              <a:t>        所有灰度大于或等于阈值的像素被判定为属于特定物体，其灰度值为255表示，否则这些像素点被排除在物体区域以外，灰度值为0，表示背景或者例外的物体区域。</a:t>
            </a:r>
            <a:endParaRPr lang="zh-CN" sz="1800" dirty="0" smtClean="0">
              <a:solidFill>
                <a:srgbClr val="FFFFFF"/>
              </a:solidFill>
              <a:ea typeface="微软雅黑"/>
            </a:endParaRPr>
          </a:p>
        </p:txBody>
      </p:sp>
      <p:sp>
        <p:nvSpPr>
          <p:cNvPr id="31" name="文本框 30"/>
          <p:cNvSpPr txBox="1"/>
          <p:nvPr/>
        </p:nvSpPr>
        <p:spPr>
          <a:xfrm>
            <a:off x="1828800" y="4948629"/>
            <a:ext cx="3459003" cy="523218"/>
          </a:xfrm>
          <a:prstGeom prst="rect">
            <a:avLst/>
          </a:prstGeom>
          <a:noFill/>
        </p:spPr>
        <p:txBody>
          <a:bodyPr wrap="square" lIns="91436" tIns="45719" rIns="91436" bIns="45719" rtlCol="0">
            <a:spAutoFit/>
          </a:bodyPr>
          <a:lstStyle/>
          <a:p>
            <a:pPr algn="ctr"/>
            <a:r>
              <a:rPr lang="zh-CN" altLang="en-US" sz="2800" b="1" spc="300" dirty="0" smtClean="0">
                <a:solidFill>
                  <a:srgbClr val="FFFFFF"/>
                </a:solidFill>
                <a:ea typeface="微软雅黑" pitchFamily="34" charset="-122"/>
              </a:rPr>
              <a:t>碎片灰度矩阵提取</a:t>
            </a:r>
            <a:endParaRPr lang="zh-HK" altLang="en-US" sz="2800" b="1" spc="300" dirty="0">
              <a:solidFill>
                <a:srgbClr val="FFFFFF"/>
              </a:solidFill>
              <a:ea typeface="微软雅黑" pitchFamily="34" charset="-122"/>
            </a:endParaRPr>
          </a:p>
        </p:txBody>
      </p:sp>
      <p:sp>
        <p:nvSpPr>
          <p:cNvPr id="42" name="文本框 41"/>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43" name="文本框 42"/>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44" name="文本框 43"/>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45" name="文本框 44"/>
          <p:cNvSpPr txBox="1"/>
          <p:nvPr/>
        </p:nvSpPr>
        <p:spPr>
          <a:xfrm>
            <a:off x="2141844" y="167670"/>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46" name="文本框 45"/>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47"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438860" y="170005"/>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主要理论</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2004753" y="2724065"/>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a:latin typeface="微软雅黑" pitchFamily="34" charset="-122"/>
              <a:ea typeface="微软雅黑" pitchFamily="34" charset="-122"/>
            </a:endParaRPr>
          </a:p>
        </p:txBody>
      </p:sp>
      <p:grpSp>
        <p:nvGrpSpPr>
          <p:cNvPr id="56" name="Group 12"/>
          <p:cNvGrpSpPr>
            <a:grpSpLocks noChangeAspect="1"/>
          </p:cNvGrpSpPr>
          <p:nvPr/>
        </p:nvGrpSpPr>
        <p:grpSpPr bwMode="auto">
          <a:xfrm>
            <a:off x="2474968" y="3105834"/>
            <a:ext cx="1361803" cy="1281345"/>
            <a:chOff x="3333" y="1044"/>
            <a:chExt cx="3267" cy="2854"/>
          </a:xfrm>
          <a:solidFill>
            <a:schemeClr val="bg1"/>
          </a:solidFill>
        </p:grpSpPr>
        <p:sp>
          <p:nvSpPr>
            <p:cNvPr id="69" name="Freeform 14"/>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0" name="Freeform 15"/>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1" name="Freeform 16"/>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2" name="Freeform 17"/>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3" name="Freeform 18"/>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4" name="Freeform 19"/>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5" name="Freeform 20"/>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76" name="Freeform 21"/>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grpSp>
      <p:grpSp>
        <p:nvGrpSpPr>
          <p:cNvPr id="78" name="组合 61"/>
          <p:cNvGrpSpPr/>
          <p:nvPr/>
        </p:nvGrpSpPr>
        <p:grpSpPr>
          <a:xfrm>
            <a:off x="4805204" y="1892300"/>
            <a:ext cx="221360" cy="3708400"/>
            <a:chOff x="3615799" y="1892300"/>
            <a:chExt cx="221360" cy="3708400"/>
          </a:xfrm>
          <a:solidFill>
            <a:srgbClr val="FFFFFF"/>
          </a:solidFill>
        </p:grpSpPr>
        <p:cxnSp>
          <p:nvCxnSpPr>
            <p:cNvPr id="79" name="直接连接符 41"/>
            <p:cNvCxnSpPr/>
            <p:nvPr/>
          </p:nvCxnSpPr>
          <p:spPr>
            <a:xfrm>
              <a:off x="3726479" y="1892300"/>
              <a:ext cx="0" cy="370840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itchFamily="34" charset="-122"/>
                <a:ea typeface="微软雅黑"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itchFamily="34" charset="-122"/>
                <a:ea typeface="微软雅黑" pitchFamily="34" charset="-122"/>
              </a:endParaRPr>
            </a:p>
          </p:txBody>
        </p:sp>
      </p:grpSp>
      <p:sp>
        <p:nvSpPr>
          <p:cNvPr id="83" name="矩形 82"/>
          <p:cNvSpPr/>
          <p:nvPr/>
        </p:nvSpPr>
        <p:spPr>
          <a:xfrm>
            <a:off x="5645150" y="1012190"/>
            <a:ext cx="5153025" cy="5789930"/>
          </a:xfrm>
          <a:prstGeom prst="rect">
            <a:avLst/>
          </a:prstGeom>
        </p:spPr>
        <p:txBody>
          <a:bodyPr wrap="square" lIns="91436" tIns="45719" rIns="91436" bIns="45719">
            <a:spAutoFit/>
          </a:bodyPr>
          <a:lstStyle/>
          <a:p>
            <a:pPr>
              <a:lnSpc>
                <a:spcPct val="130000"/>
              </a:lnSpc>
            </a:pPr>
            <a:r>
              <a:rPr lang="zh-CN" altLang="en-US" sz="1200" dirty="0" smtClean="0">
                <a:solidFill>
                  <a:srgbClr val="FFFFFF"/>
                </a:solidFill>
                <a:ea typeface="微软雅黑"/>
              </a:rPr>
              <a:t>       </a:t>
            </a:r>
            <a:r>
              <a:rPr lang="zh-CN" altLang="en-US" sz="1800" dirty="0" smtClean="0">
                <a:solidFill>
                  <a:srgbClr val="FFFFFF"/>
                </a:solidFill>
                <a:ea typeface="微软雅黑"/>
              </a:rPr>
              <a:t> </a:t>
            </a:r>
            <a:r>
              <a:rPr sz="1800" dirty="0">
                <a:solidFill>
                  <a:srgbClr val="FFFFFF"/>
                </a:solidFill>
                <a:ea typeface="微软雅黑"/>
              </a:rPr>
              <a:t>欧氏距离（ Euclidean distance）也称欧几里得距离，它是一个通常采用的距离定义，它是在m维空间中两个点之间的真实距离。欧氏距离看作信号的相似程度。 距离越近就越相似，就越容易相互干扰，误码率就越高。</a:t>
            </a:r>
            <a:endParaRPr sz="1800" dirty="0">
              <a:solidFill>
                <a:srgbClr val="FFFFFF"/>
              </a:solidFill>
              <a:ea typeface="微软雅黑"/>
            </a:endParaRPr>
          </a:p>
          <a:p>
            <a:pPr>
              <a:lnSpc>
                <a:spcPct val="130000"/>
              </a:lnSpc>
            </a:pPr>
            <a:r>
              <a:rPr sz="1800" dirty="0">
                <a:solidFill>
                  <a:srgbClr val="FFFFFF"/>
                </a:solidFill>
                <a:ea typeface="微软雅黑"/>
              </a:rPr>
              <a:t>欧氏距离的公式</a:t>
            </a:r>
            <a:endParaRPr sz="1800" dirty="0">
              <a:solidFill>
                <a:srgbClr val="FFFFFF"/>
              </a:solidFill>
              <a:ea typeface="微软雅黑"/>
            </a:endParaRPr>
          </a:p>
          <a:p>
            <a:pPr>
              <a:lnSpc>
                <a:spcPct val="130000"/>
              </a:lnSpc>
            </a:pPr>
            <a:r>
              <a:rPr sz="1800" dirty="0">
                <a:solidFill>
                  <a:srgbClr val="FFFFFF"/>
                </a:solidFill>
                <a:ea typeface="微软雅黑"/>
              </a:rPr>
              <a:t>d=sqrt( ∑(xi1-xi2)^2 ) 这里i=1,2..n</a:t>
            </a:r>
            <a:endParaRPr sz="1800" dirty="0">
              <a:solidFill>
                <a:srgbClr val="FFFFFF"/>
              </a:solidFill>
              <a:ea typeface="微软雅黑"/>
            </a:endParaRPr>
          </a:p>
          <a:p>
            <a:pPr>
              <a:lnSpc>
                <a:spcPct val="130000"/>
              </a:lnSpc>
            </a:pPr>
            <a:r>
              <a:rPr sz="1800" dirty="0">
                <a:solidFill>
                  <a:srgbClr val="FFFFFF"/>
                </a:solidFill>
                <a:ea typeface="微软雅黑"/>
              </a:rPr>
              <a:t>xi1表示第一个点的第i维坐标,xi2表示第二个点的第i维坐标</a:t>
            </a:r>
            <a:endParaRPr sz="1800" dirty="0">
              <a:solidFill>
                <a:srgbClr val="FFFFFF"/>
              </a:solidFill>
              <a:ea typeface="微软雅黑"/>
            </a:endParaRPr>
          </a:p>
          <a:p>
            <a:pPr>
              <a:lnSpc>
                <a:spcPct val="130000"/>
              </a:lnSpc>
            </a:pPr>
            <a:r>
              <a:rPr sz="1800" dirty="0">
                <a:solidFill>
                  <a:srgbClr val="FFFFFF"/>
                </a:solidFill>
                <a:ea typeface="微软雅黑"/>
              </a:rPr>
              <a:t>n维欧氏空间是一个点集,它的每个点可以表示为(x(1),x(2),...x(n)),其中x(i)(i=1,2...n)是实数,称为x的第i个坐标,两个点x和y=(y(1),y(2)...y(n))之间的距离d(x,y)定义为上面的公式.</a:t>
            </a:r>
            <a:endParaRPr sz="1800" dirty="0">
              <a:solidFill>
                <a:srgbClr val="FFFFFF"/>
              </a:solidFill>
              <a:ea typeface="微软雅黑"/>
            </a:endParaRPr>
          </a:p>
          <a:p>
            <a:pPr>
              <a:lnSpc>
                <a:spcPct val="130000"/>
              </a:lnSpc>
            </a:pPr>
            <a:r>
              <a:rPr lang="zh-CN" sz="1800" dirty="0">
                <a:solidFill>
                  <a:srgbClr val="FFFFFF"/>
                </a:solidFill>
                <a:ea typeface="微软雅黑"/>
              </a:rPr>
              <a:t>这里我们为什么会用到了欧式距离，因为我们在进行聚类分析的时候要用到欧式距离</a:t>
            </a:r>
            <a:endParaRPr lang="zh-CN" sz="1800" dirty="0">
              <a:solidFill>
                <a:srgbClr val="FFFFFF"/>
              </a:solidFill>
              <a:ea typeface="微软雅黑"/>
            </a:endParaRPr>
          </a:p>
          <a:p>
            <a:pPr>
              <a:lnSpc>
                <a:spcPct val="130000"/>
              </a:lnSpc>
            </a:pPr>
            <a:endParaRPr sz="1800" dirty="0">
              <a:solidFill>
                <a:srgbClr val="FFFFFF"/>
              </a:solidFill>
              <a:ea typeface="微软雅黑"/>
            </a:endParaRPr>
          </a:p>
        </p:txBody>
      </p:sp>
      <p:sp>
        <p:nvSpPr>
          <p:cNvPr id="31" name="文本框 30"/>
          <p:cNvSpPr txBox="1"/>
          <p:nvPr/>
        </p:nvSpPr>
        <p:spPr>
          <a:xfrm>
            <a:off x="1447800" y="4948629"/>
            <a:ext cx="3459003" cy="523218"/>
          </a:xfrm>
          <a:prstGeom prst="rect">
            <a:avLst/>
          </a:prstGeom>
          <a:noFill/>
        </p:spPr>
        <p:txBody>
          <a:bodyPr wrap="square" lIns="91436" tIns="45719" rIns="91436" bIns="45719" rtlCol="0">
            <a:spAutoFit/>
          </a:bodyPr>
          <a:lstStyle/>
          <a:p>
            <a:pPr algn="ctr"/>
            <a:r>
              <a:rPr lang="zh-CN" altLang="en-US" sz="2800" b="1" spc="300" dirty="0" smtClean="0">
                <a:solidFill>
                  <a:srgbClr val="FFFFFF"/>
                </a:solidFill>
                <a:ea typeface="微软雅黑" pitchFamily="34" charset="-122"/>
              </a:rPr>
              <a:t>欧式距离</a:t>
            </a:r>
            <a:endParaRPr lang="zh-HK" altLang="en-US" sz="2800" b="1" spc="300" dirty="0">
              <a:solidFill>
                <a:srgbClr val="FFFFFF"/>
              </a:solidFill>
              <a:ea typeface="微软雅黑" pitchFamily="34" charset="-122"/>
            </a:endParaRPr>
          </a:p>
        </p:txBody>
      </p:sp>
      <p:sp>
        <p:nvSpPr>
          <p:cNvPr id="42" name="文本框 41"/>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43" name="文本框 42"/>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44" name="文本框 43"/>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45" name="文本框 44"/>
          <p:cNvSpPr txBox="1"/>
          <p:nvPr/>
        </p:nvSpPr>
        <p:spPr>
          <a:xfrm>
            <a:off x="2141844" y="167670"/>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46" name="文本框 45"/>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47"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438860" y="170005"/>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主要理论</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738648" y="3158890"/>
            <a:ext cx="9800822" cy="1200327"/>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8000" b="1" spc="300" dirty="0" smtClean="0">
                <a:solidFill>
                  <a:schemeClr val="bg1"/>
                </a:solidFill>
                <a:latin typeface="微软雅黑" pitchFamily="34" charset="-122"/>
                <a:ea typeface="微软雅黑" pitchFamily="34" charset="-122"/>
              </a:rPr>
              <a:t>技术路线和实施方案</a:t>
            </a:r>
            <a:endParaRPr lang="en-US" altLang="zh-CN" sz="8000" b="1" spc="300" dirty="0">
              <a:solidFill>
                <a:schemeClr val="bg1"/>
              </a:solidFill>
              <a:latin typeface="微软雅黑" pitchFamily="34" charset="-122"/>
              <a:ea typeface="微软雅黑" pitchFamily="34" charset="-122"/>
            </a:endParaRPr>
          </a:p>
        </p:txBody>
      </p:sp>
      <p:grpSp>
        <p:nvGrpSpPr>
          <p:cNvPr id="16" name="Group 4"/>
          <p:cNvGrpSpPr>
            <a:grpSpLocks noChangeAspect="1"/>
          </p:cNvGrpSpPr>
          <p:nvPr/>
        </p:nvGrpSpPr>
        <p:grpSpPr bwMode="auto">
          <a:xfrm rot="19764056">
            <a:off x="949341" y="24957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
        <p:nvSpPr>
          <p:cNvPr id="19" name="文本框 18"/>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20" name="文本框 19"/>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21" name="文本框 20"/>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22" name="文本框 21"/>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23" name="文本框 22"/>
          <p:cNvSpPr txBox="1"/>
          <p:nvPr/>
        </p:nvSpPr>
        <p:spPr>
          <a:xfrm>
            <a:off x="1714845" y="175927"/>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cxnSp>
        <p:nvCxnSpPr>
          <p:cNvPr id="24"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8972155" y="171735"/>
            <a:ext cx="2017898" cy="276997"/>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技术路线和实施方案</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等腰三角形 66"/>
          <p:cNvSpPr/>
          <p:nvPr/>
        </p:nvSpPr>
        <p:spPr>
          <a:xfrm rot="5400000">
            <a:off x="4013563" y="2250557"/>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itchFamily="34" charset="-122"/>
              <a:ea typeface="微软雅黑" pitchFamily="34" charset="-122"/>
            </a:endParaRPr>
          </a:p>
        </p:txBody>
      </p:sp>
      <p:sp>
        <p:nvSpPr>
          <p:cNvPr id="68" name="等腰三角形 67"/>
          <p:cNvSpPr/>
          <p:nvPr/>
        </p:nvSpPr>
        <p:spPr>
          <a:xfrm rot="5400000">
            <a:off x="6167167" y="2250557"/>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itchFamily="34" charset="-122"/>
              <a:ea typeface="微软雅黑" pitchFamily="34" charset="-122"/>
            </a:endParaRPr>
          </a:p>
        </p:txBody>
      </p:sp>
      <p:grpSp>
        <p:nvGrpSpPr>
          <p:cNvPr id="70" name="组合 40"/>
          <p:cNvGrpSpPr/>
          <p:nvPr/>
        </p:nvGrpSpPr>
        <p:grpSpPr>
          <a:xfrm>
            <a:off x="2354682" y="1714683"/>
            <a:ext cx="1341890" cy="1351148"/>
            <a:chOff x="639593" y="2275794"/>
            <a:chExt cx="1341891" cy="1351148"/>
          </a:xfrm>
        </p:grpSpPr>
        <p:grpSp>
          <p:nvGrpSpPr>
            <p:cNvPr id="71" name="组合 20"/>
            <p:cNvGrpSpPr/>
            <p:nvPr/>
          </p:nvGrpSpPr>
          <p:grpSpPr>
            <a:xfrm flipV="1">
              <a:off x="639593" y="2275794"/>
              <a:ext cx="1341891" cy="1351148"/>
              <a:chOff x="3420609" y="2342470"/>
              <a:chExt cx="2383516" cy="2399959"/>
            </a:xfrm>
          </p:grpSpPr>
          <p:sp>
            <p:nvSpPr>
              <p:cNvPr id="74" name="饼形 21"/>
              <p:cNvSpPr/>
              <p:nvPr/>
            </p:nvSpPr>
            <p:spPr>
              <a:xfrm>
                <a:off x="3420609" y="2359137"/>
                <a:ext cx="2383292" cy="2383292"/>
              </a:xfrm>
              <a:prstGeom prst="pie">
                <a:avLst>
                  <a:gd name="adj1" fmla="val 0"/>
                  <a:gd name="adj2" fmla="val 10735662"/>
                </a:avLst>
              </a:prstGeom>
              <a:solidFill>
                <a:srgbClr val="4F81BD"/>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srgbClr val="FFFFFF"/>
                  </a:solidFill>
                  <a:latin typeface="微软雅黑" pitchFamily="34" charset="-122"/>
                  <a:ea typeface="微软雅黑" pitchFamily="34" charset="-122"/>
                </a:endParaRPr>
              </a:p>
            </p:txBody>
          </p:sp>
          <p:sp>
            <p:nvSpPr>
              <p:cNvPr id="75" name="饼形 22"/>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itchFamily="34" charset="-122"/>
                  <a:ea typeface="微软雅黑" pitchFamily="34" charset="-122"/>
                </a:endParaRPr>
              </a:p>
            </p:txBody>
          </p:sp>
        </p:grpSp>
        <p:sp>
          <p:nvSpPr>
            <p:cNvPr id="72" name="文本框 71"/>
            <p:cNvSpPr txBox="1"/>
            <p:nvPr/>
          </p:nvSpPr>
          <p:spPr>
            <a:xfrm>
              <a:off x="904138" y="2521971"/>
              <a:ext cx="812801" cy="338554"/>
            </a:xfrm>
            <a:prstGeom prst="rect">
              <a:avLst/>
            </a:prstGeom>
            <a:noFill/>
          </p:spPr>
          <p:txBody>
            <a:bodyPr wrap="square" rtlCol="0">
              <a:spAutoFit/>
            </a:bodyPr>
            <a:lstStyle/>
            <a:p>
              <a:pPr algn="ctr"/>
              <a:r>
                <a:rPr lang="en-US" altLang="zh-HK" sz="1600" b="1" dirty="0">
                  <a:solidFill>
                    <a:srgbClr val="FFFFFF"/>
                  </a:solidFill>
                  <a:latin typeface="微软雅黑" pitchFamily="34" charset="-122"/>
                  <a:ea typeface="微软雅黑" pitchFamily="34" charset="-122"/>
                </a:rPr>
                <a:t>1</a:t>
              </a:r>
              <a:endParaRPr lang="zh-HK" altLang="en-US" sz="1600" b="1" dirty="0">
                <a:solidFill>
                  <a:srgbClr val="FFFFFF"/>
                </a:solidFill>
                <a:latin typeface="微软雅黑" pitchFamily="34" charset="-122"/>
                <a:ea typeface="微软雅黑" pitchFamily="34" charset="-122"/>
              </a:endParaRPr>
            </a:p>
          </p:txBody>
        </p:sp>
        <p:sp>
          <p:nvSpPr>
            <p:cNvPr id="73" name="文本框 72"/>
            <p:cNvSpPr txBox="1"/>
            <p:nvPr/>
          </p:nvSpPr>
          <p:spPr>
            <a:xfrm>
              <a:off x="694509" y="3014938"/>
              <a:ext cx="1232058" cy="352425"/>
            </a:xfrm>
            <a:prstGeom prst="rect">
              <a:avLst/>
            </a:prstGeom>
            <a:noFill/>
          </p:spPr>
          <p:txBody>
            <a:bodyPr wrap="square" rtlCol="0">
              <a:spAutoFit/>
            </a:bodyPr>
            <a:lstStyle/>
            <a:p>
              <a:pPr algn="ctr"/>
              <a:r>
                <a:rPr lang="zh-CN" altLang="zh-HK" sz="1600" dirty="0">
                  <a:solidFill>
                    <a:srgbClr val="FFFFFF"/>
                  </a:solidFill>
                  <a:latin typeface="微软雅黑" pitchFamily="34" charset="-122"/>
                  <a:ea typeface="微软雅黑" pitchFamily="34" charset="-122"/>
                </a:rPr>
                <a:t>知识储备</a:t>
              </a:r>
              <a:endParaRPr lang="zh-CN" altLang="zh-HK" sz="1600" dirty="0">
                <a:solidFill>
                  <a:srgbClr val="FFFFFF"/>
                </a:solidFill>
                <a:latin typeface="微软雅黑" pitchFamily="34" charset="-122"/>
                <a:ea typeface="微软雅黑" pitchFamily="34" charset="-122"/>
              </a:endParaRPr>
            </a:p>
          </p:txBody>
        </p:sp>
      </p:grpSp>
      <p:grpSp>
        <p:nvGrpSpPr>
          <p:cNvPr id="77" name="组合 44"/>
          <p:cNvGrpSpPr/>
          <p:nvPr/>
        </p:nvGrpSpPr>
        <p:grpSpPr>
          <a:xfrm>
            <a:off x="4551253" y="1726363"/>
            <a:ext cx="1341890" cy="1351148"/>
            <a:chOff x="3028406" y="2336983"/>
            <a:chExt cx="1341891" cy="1351148"/>
          </a:xfrm>
        </p:grpSpPr>
        <p:grpSp>
          <p:nvGrpSpPr>
            <p:cNvPr id="78" name="组合 19"/>
            <p:cNvGrpSpPr/>
            <p:nvPr/>
          </p:nvGrpSpPr>
          <p:grpSpPr>
            <a:xfrm>
              <a:off x="3028406" y="2336983"/>
              <a:ext cx="1341891" cy="1351148"/>
              <a:chOff x="3420609" y="2342470"/>
              <a:chExt cx="2383516" cy="2399959"/>
            </a:xfrm>
          </p:grpSpPr>
          <p:sp>
            <p:nvSpPr>
              <p:cNvPr id="81" name="饼形 16"/>
              <p:cNvSpPr/>
              <p:nvPr/>
            </p:nvSpPr>
            <p:spPr>
              <a:xfrm>
                <a:off x="3420609" y="2359137"/>
                <a:ext cx="2383292" cy="2383292"/>
              </a:xfrm>
              <a:prstGeom prst="pie">
                <a:avLst>
                  <a:gd name="adj1" fmla="val 0"/>
                  <a:gd name="adj2" fmla="val 10735662"/>
                </a:avLst>
              </a:prstGeom>
              <a:solidFill>
                <a:srgbClr val="4F81BD"/>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itchFamily="34" charset="-122"/>
                  <a:ea typeface="微软雅黑" pitchFamily="34" charset="-122"/>
                </a:endParaRPr>
              </a:p>
            </p:txBody>
          </p:sp>
          <p:sp>
            <p:nvSpPr>
              <p:cNvPr id="82" name="饼形 18"/>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itchFamily="34" charset="-122"/>
                  <a:ea typeface="微软雅黑" pitchFamily="34" charset="-122"/>
                </a:endParaRPr>
              </a:p>
            </p:txBody>
          </p:sp>
        </p:grpSp>
        <p:sp>
          <p:nvSpPr>
            <p:cNvPr id="79" name="文本框 78"/>
            <p:cNvSpPr txBox="1"/>
            <p:nvPr/>
          </p:nvSpPr>
          <p:spPr>
            <a:xfrm>
              <a:off x="3292951" y="3091342"/>
              <a:ext cx="812801" cy="338554"/>
            </a:xfrm>
            <a:prstGeom prst="rect">
              <a:avLst/>
            </a:prstGeom>
            <a:noFill/>
          </p:spPr>
          <p:txBody>
            <a:bodyPr wrap="square" rtlCol="0">
              <a:spAutoFit/>
            </a:bodyPr>
            <a:lstStyle/>
            <a:p>
              <a:pPr algn="ctr"/>
              <a:r>
                <a:rPr lang="en-US" altLang="zh-HK" sz="1600" b="1" dirty="0">
                  <a:solidFill>
                    <a:srgbClr val="FFFFFF"/>
                  </a:solidFill>
                  <a:latin typeface="微软雅黑" pitchFamily="34" charset="-122"/>
                  <a:ea typeface="微软雅黑" pitchFamily="34" charset="-122"/>
                </a:rPr>
                <a:t>2</a:t>
              </a:r>
              <a:endParaRPr lang="zh-HK" altLang="en-US" sz="1600" b="1" dirty="0">
                <a:solidFill>
                  <a:srgbClr val="FFFFFF"/>
                </a:solidFill>
                <a:latin typeface="微软雅黑" pitchFamily="34" charset="-122"/>
                <a:ea typeface="微软雅黑" pitchFamily="34" charset="-122"/>
              </a:endParaRPr>
            </a:p>
          </p:txBody>
        </p:sp>
        <p:sp>
          <p:nvSpPr>
            <p:cNvPr id="80" name="文本框 79"/>
            <p:cNvSpPr txBox="1"/>
            <p:nvPr/>
          </p:nvSpPr>
          <p:spPr>
            <a:xfrm>
              <a:off x="3083322" y="2567436"/>
              <a:ext cx="1232058" cy="352425"/>
            </a:xfrm>
            <a:prstGeom prst="rect">
              <a:avLst/>
            </a:prstGeom>
            <a:noFill/>
          </p:spPr>
          <p:txBody>
            <a:bodyPr wrap="square" rtlCol="0">
              <a:spAutoFit/>
            </a:bodyPr>
            <a:lstStyle/>
            <a:p>
              <a:pPr algn="ctr"/>
              <a:r>
                <a:rPr lang="zh-CN" altLang="zh-HK" sz="1600" dirty="0">
                  <a:solidFill>
                    <a:srgbClr val="FFFFFF"/>
                  </a:solidFill>
                  <a:latin typeface="微软雅黑" pitchFamily="34" charset="-122"/>
                  <a:ea typeface="微软雅黑" pitchFamily="34" charset="-122"/>
                </a:rPr>
                <a:t>理论研究</a:t>
              </a:r>
              <a:endParaRPr lang="zh-CN" altLang="zh-HK" sz="1600" dirty="0">
                <a:solidFill>
                  <a:srgbClr val="FFFFFF"/>
                </a:solidFill>
                <a:latin typeface="微软雅黑" pitchFamily="34" charset="-122"/>
                <a:ea typeface="微软雅黑" pitchFamily="34" charset="-122"/>
              </a:endParaRPr>
            </a:p>
          </p:txBody>
        </p:sp>
      </p:grpSp>
      <p:grpSp>
        <p:nvGrpSpPr>
          <p:cNvPr id="84" name="组合 46"/>
          <p:cNvGrpSpPr/>
          <p:nvPr/>
        </p:nvGrpSpPr>
        <p:grpSpPr>
          <a:xfrm>
            <a:off x="6661072" y="1720399"/>
            <a:ext cx="1547151" cy="1351148"/>
            <a:chOff x="5102017" y="2336983"/>
            <a:chExt cx="1547152" cy="1351148"/>
          </a:xfrm>
        </p:grpSpPr>
        <p:grpSp>
          <p:nvGrpSpPr>
            <p:cNvPr id="85" name="组合 30"/>
            <p:cNvGrpSpPr/>
            <p:nvPr/>
          </p:nvGrpSpPr>
          <p:grpSpPr>
            <a:xfrm flipV="1">
              <a:off x="5188770" y="2336983"/>
              <a:ext cx="1341891" cy="1351148"/>
              <a:chOff x="3420609" y="2342470"/>
              <a:chExt cx="2383516" cy="2399959"/>
            </a:xfrm>
          </p:grpSpPr>
          <p:sp>
            <p:nvSpPr>
              <p:cNvPr id="88" name="饼形 31"/>
              <p:cNvSpPr/>
              <p:nvPr/>
            </p:nvSpPr>
            <p:spPr>
              <a:xfrm>
                <a:off x="3420609" y="2359136"/>
                <a:ext cx="2383292" cy="2383293"/>
              </a:xfrm>
              <a:prstGeom prst="pie">
                <a:avLst>
                  <a:gd name="adj1" fmla="val 0"/>
                  <a:gd name="adj2" fmla="val 10735662"/>
                </a:avLst>
              </a:prstGeom>
              <a:solidFill>
                <a:srgbClr val="4F81BD"/>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srgbClr val="FFFFFF"/>
                  </a:solidFill>
                  <a:latin typeface="微软雅黑" pitchFamily="34" charset="-122"/>
                  <a:ea typeface="微软雅黑" pitchFamily="34" charset="-122"/>
                </a:endParaRPr>
              </a:p>
            </p:txBody>
          </p:sp>
          <p:sp>
            <p:nvSpPr>
              <p:cNvPr id="89" name="饼形 32"/>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itchFamily="34" charset="-122"/>
                  <a:ea typeface="微软雅黑" pitchFamily="34" charset="-122"/>
                </a:endParaRPr>
              </a:p>
            </p:txBody>
          </p:sp>
        </p:grpSp>
        <p:sp>
          <p:nvSpPr>
            <p:cNvPr id="86" name="文本框 85"/>
            <p:cNvSpPr txBox="1"/>
            <p:nvPr/>
          </p:nvSpPr>
          <p:spPr>
            <a:xfrm>
              <a:off x="5453315" y="2583160"/>
              <a:ext cx="812801" cy="338554"/>
            </a:xfrm>
            <a:prstGeom prst="rect">
              <a:avLst/>
            </a:prstGeom>
            <a:noFill/>
          </p:spPr>
          <p:txBody>
            <a:bodyPr wrap="square" rtlCol="0">
              <a:spAutoFit/>
            </a:bodyPr>
            <a:lstStyle/>
            <a:p>
              <a:pPr algn="ctr"/>
              <a:r>
                <a:rPr lang="en-US" altLang="zh-HK" sz="1600" b="1" dirty="0">
                  <a:solidFill>
                    <a:srgbClr val="FFFFFF"/>
                  </a:solidFill>
                  <a:latin typeface="微软雅黑" pitchFamily="34" charset="-122"/>
                  <a:ea typeface="微软雅黑" pitchFamily="34" charset="-122"/>
                </a:rPr>
                <a:t>3</a:t>
              </a:r>
              <a:endParaRPr lang="zh-HK" altLang="en-US" sz="1600" b="1" dirty="0">
                <a:solidFill>
                  <a:srgbClr val="FFFFFF"/>
                </a:solidFill>
                <a:latin typeface="微软雅黑" pitchFamily="34" charset="-122"/>
                <a:ea typeface="微软雅黑" pitchFamily="34" charset="-122"/>
              </a:endParaRPr>
            </a:p>
          </p:txBody>
        </p:sp>
        <p:sp>
          <p:nvSpPr>
            <p:cNvPr id="87" name="文本框 86"/>
            <p:cNvSpPr txBox="1"/>
            <p:nvPr/>
          </p:nvSpPr>
          <p:spPr>
            <a:xfrm>
              <a:off x="5102017" y="3099688"/>
              <a:ext cx="1547152" cy="352425"/>
            </a:xfrm>
            <a:prstGeom prst="rect">
              <a:avLst/>
            </a:prstGeom>
            <a:noFill/>
          </p:spPr>
          <p:txBody>
            <a:bodyPr wrap="square" rtlCol="0">
              <a:spAutoFit/>
            </a:bodyPr>
            <a:lstStyle/>
            <a:p>
              <a:pPr algn="ctr"/>
              <a:r>
                <a:rPr lang="zh-CN" altLang="zh-HK" sz="1600" dirty="0">
                  <a:solidFill>
                    <a:srgbClr val="FFFFFF"/>
                  </a:solidFill>
                  <a:latin typeface="微软雅黑" pitchFamily="34" charset="-122"/>
                  <a:ea typeface="微软雅黑" pitchFamily="34" charset="-122"/>
                </a:rPr>
                <a:t>算法实现</a:t>
              </a:r>
              <a:endParaRPr lang="zh-CN" altLang="zh-HK" sz="1600" dirty="0">
                <a:solidFill>
                  <a:srgbClr val="FFFFFF"/>
                </a:solidFill>
                <a:latin typeface="微软雅黑" pitchFamily="34" charset="-122"/>
                <a:ea typeface="微软雅黑" pitchFamily="34" charset="-122"/>
              </a:endParaRPr>
            </a:p>
          </p:txBody>
        </p:sp>
      </p:grpSp>
      <p:sp>
        <p:nvSpPr>
          <p:cNvPr id="98" name="矩形 97"/>
          <p:cNvSpPr/>
          <p:nvPr/>
        </p:nvSpPr>
        <p:spPr>
          <a:xfrm>
            <a:off x="2152330" y="3779789"/>
            <a:ext cx="1801652" cy="1197610"/>
          </a:xfrm>
          <a:prstGeom prst="rect">
            <a:avLst/>
          </a:prstGeom>
        </p:spPr>
        <p:txBody>
          <a:bodyPr wrap="square" lIns="91436" tIns="45719" rIns="91436" bIns="45719">
            <a:spAutoFit/>
          </a:bodyPr>
          <a:lstStyle/>
          <a:p>
            <a:pPr>
              <a:lnSpc>
                <a:spcPct val="130000"/>
              </a:lnSpc>
            </a:pPr>
            <a:r>
              <a:rPr lang="zh-CN" altLang="en-US" sz="1400" dirty="0">
                <a:solidFill>
                  <a:srgbClr val="FFFFFF"/>
                </a:solidFill>
                <a:ea typeface="微软雅黑"/>
              </a:rPr>
              <a:t>学习前期的理论知识，整理资料，研究论文，深入研究比较近年来流行的几种拼接算法。</a:t>
            </a:r>
            <a:endParaRPr lang="zh-CN" altLang="en-US" sz="1400" dirty="0">
              <a:solidFill>
                <a:srgbClr val="FFFFFF"/>
              </a:solidFill>
              <a:latin typeface="Century Gothic"/>
              <a:ea typeface="微软雅黑"/>
            </a:endParaRPr>
          </a:p>
        </p:txBody>
      </p:sp>
      <p:sp>
        <p:nvSpPr>
          <p:cNvPr id="99" name="矩形 98"/>
          <p:cNvSpPr/>
          <p:nvPr/>
        </p:nvSpPr>
        <p:spPr>
          <a:xfrm>
            <a:off x="4338276" y="3779789"/>
            <a:ext cx="1801652" cy="1751330"/>
          </a:xfrm>
          <a:prstGeom prst="rect">
            <a:avLst/>
          </a:prstGeom>
        </p:spPr>
        <p:txBody>
          <a:bodyPr wrap="square" lIns="91436" tIns="45719" rIns="91436" bIns="45719">
            <a:spAutoFit/>
          </a:bodyPr>
          <a:lstStyle/>
          <a:p>
            <a:pPr>
              <a:lnSpc>
                <a:spcPct val="130000"/>
              </a:lnSpc>
            </a:pPr>
            <a:r>
              <a:rPr lang="zh-CN" altLang="en-US" sz="1400" dirty="0">
                <a:solidFill>
                  <a:srgbClr val="FFFFFF"/>
                </a:solidFill>
                <a:latin typeface="Century Gothic"/>
                <a:ea typeface="微软雅黑"/>
              </a:rPr>
              <a:t>了解</a:t>
            </a:r>
            <a:r>
              <a:rPr lang="en-US" altLang="zh-CN" sz="1400" dirty="0">
                <a:solidFill>
                  <a:srgbClr val="FFFFFF"/>
                </a:solidFill>
                <a:latin typeface="Century Gothic"/>
                <a:ea typeface="微软雅黑"/>
              </a:rPr>
              <a:t>k-means</a:t>
            </a:r>
            <a:r>
              <a:rPr lang="zh-CN" altLang="en-US" sz="1400" dirty="0">
                <a:solidFill>
                  <a:srgbClr val="FFFFFF"/>
                </a:solidFill>
                <a:latin typeface="Century Gothic"/>
                <a:ea typeface="微软雅黑"/>
              </a:rPr>
              <a:t>聚类分析算法</a:t>
            </a:r>
            <a:endParaRPr lang="zh-CN" altLang="en-US" sz="1400" dirty="0">
              <a:solidFill>
                <a:srgbClr val="FFFFFF"/>
              </a:solidFill>
              <a:latin typeface="Century Gothic"/>
              <a:ea typeface="微软雅黑"/>
            </a:endParaRPr>
          </a:p>
          <a:p>
            <a:pPr>
              <a:lnSpc>
                <a:spcPct val="130000"/>
              </a:lnSpc>
            </a:pPr>
            <a:r>
              <a:rPr lang="zh-CN" altLang="en-US" sz="1400" dirty="0">
                <a:solidFill>
                  <a:srgbClr val="FFFFFF"/>
                </a:solidFill>
                <a:latin typeface="Century Gothic"/>
                <a:ea typeface="微软雅黑"/>
              </a:rPr>
              <a:t>熟悉欧式距离公式</a:t>
            </a:r>
            <a:endParaRPr lang="zh-CN" altLang="en-US" sz="1400" dirty="0">
              <a:solidFill>
                <a:srgbClr val="FFFFFF"/>
              </a:solidFill>
              <a:latin typeface="Century Gothic"/>
              <a:ea typeface="微软雅黑"/>
            </a:endParaRPr>
          </a:p>
          <a:p>
            <a:pPr>
              <a:lnSpc>
                <a:spcPct val="130000"/>
              </a:lnSpc>
            </a:pPr>
            <a:r>
              <a:rPr lang="zh-CN" altLang="en-US" sz="1400" dirty="0">
                <a:solidFill>
                  <a:srgbClr val="FFFFFF"/>
                </a:solidFill>
                <a:latin typeface="Century Gothic"/>
                <a:ea typeface="微软雅黑"/>
              </a:rPr>
              <a:t>了解图片二值化理论</a:t>
            </a:r>
            <a:endParaRPr lang="zh-CN" altLang="en-US" sz="1400" dirty="0">
              <a:solidFill>
                <a:srgbClr val="FFFFFF"/>
              </a:solidFill>
              <a:latin typeface="Century Gothic"/>
              <a:ea typeface="微软雅黑"/>
            </a:endParaRPr>
          </a:p>
          <a:p>
            <a:pPr>
              <a:lnSpc>
                <a:spcPct val="130000"/>
              </a:lnSpc>
            </a:pPr>
            <a:r>
              <a:rPr lang="zh-CN" altLang="en-US" sz="1400" dirty="0">
                <a:solidFill>
                  <a:srgbClr val="FFFFFF"/>
                </a:solidFill>
                <a:latin typeface="Century Gothic"/>
                <a:ea typeface="微软雅黑"/>
              </a:rPr>
              <a:t>熟悉边界几何特征提取理论</a:t>
            </a:r>
            <a:endParaRPr lang="zh-CN" altLang="en-US" sz="1400" dirty="0">
              <a:solidFill>
                <a:srgbClr val="FFFFFF"/>
              </a:solidFill>
              <a:latin typeface="Century Gothic"/>
              <a:ea typeface="微软雅黑"/>
            </a:endParaRPr>
          </a:p>
        </p:txBody>
      </p:sp>
      <p:sp>
        <p:nvSpPr>
          <p:cNvPr id="100" name="矩形 99"/>
          <p:cNvSpPr/>
          <p:nvPr/>
        </p:nvSpPr>
        <p:spPr>
          <a:xfrm>
            <a:off x="6493982" y="3779789"/>
            <a:ext cx="1801652" cy="1474470"/>
          </a:xfrm>
          <a:prstGeom prst="rect">
            <a:avLst/>
          </a:prstGeom>
        </p:spPr>
        <p:txBody>
          <a:bodyPr wrap="square" lIns="91436" tIns="45719" rIns="91436" bIns="45719">
            <a:spAutoFit/>
          </a:bodyPr>
          <a:lstStyle/>
          <a:p>
            <a:pPr>
              <a:lnSpc>
                <a:spcPct val="130000"/>
              </a:lnSpc>
            </a:pPr>
            <a:r>
              <a:rPr lang="zh-CN" altLang="en-US" sz="1400" dirty="0">
                <a:solidFill>
                  <a:srgbClr val="FFFFFF"/>
                </a:solidFill>
                <a:latin typeface="Century Gothic"/>
                <a:ea typeface="微软雅黑"/>
              </a:rPr>
              <a:t>准备实验素材</a:t>
            </a:r>
            <a:endParaRPr lang="zh-CN" altLang="en-US" sz="1400" dirty="0">
              <a:solidFill>
                <a:srgbClr val="FFFFFF"/>
              </a:solidFill>
              <a:latin typeface="Century Gothic"/>
              <a:ea typeface="微软雅黑"/>
            </a:endParaRPr>
          </a:p>
          <a:p>
            <a:pPr>
              <a:lnSpc>
                <a:spcPct val="130000"/>
              </a:lnSpc>
            </a:pPr>
            <a:r>
              <a:rPr lang="zh-CN" altLang="en-US" sz="1400" dirty="0">
                <a:solidFill>
                  <a:srgbClr val="FFFFFF"/>
                </a:solidFill>
                <a:latin typeface="Century Gothic"/>
                <a:ea typeface="微软雅黑"/>
              </a:rPr>
              <a:t>设计实验算法，对纵横切割，正反双面，以及不规则切割的文件碎片的拼接算法</a:t>
            </a:r>
            <a:endParaRPr lang="zh-CN" altLang="en-US" sz="1400" dirty="0">
              <a:solidFill>
                <a:srgbClr val="FFFFFF"/>
              </a:solidFill>
              <a:latin typeface="Century Gothic"/>
              <a:ea typeface="微软雅黑"/>
            </a:endParaRPr>
          </a:p>
        </p:txBody>
      </p:sp>
      <p:sp>
        <p:nvSpPr>
          <p:cNvPr id="101" name="矩形 100"/>
          <p:cNvSpPr/>
          <p:nvPr/>
        </p:nvSpPr>
        <p:spPr>
          <a:xfrm>
            <a:off x="8728479" y="3777415"/>
            <a:ext cx="1801652" cy="1197610"/>
          </a:xfrm>
          <a:prstGeom prst="rect">
            <a:avLst/>
          </a:prstGeom>
        </p:spPr>
        <p:txBody>
          <a:bodyPr wrap="square" lIns="91436" tIns="45719" rIns="91436" bIns="45719">
            <a:spAutoFit/>
          </a:bodyPr>
          <a:lstStyle/>
          <a:p>
            <a:pPr>
              <a:lnSpc>
                <a:spcPct val="130000"/>
              </a:lnSpc>
            </a:pPr>
            <a:r>
              <a:rPr lang="zh-CN" altLang="en-US" sz="1400" dirty="0">
                <a:solidFill>
                  <a:srgbClr val="FFFFFF"/>
                </a:solidFill>
                <a:latin typeface="Century Gothic"/>
                <a:ea typeface="微软雅黑"/>
              </a:rPr>
              <a:t>利用</a:t>
            </a:r>
            <a:r>
              <a:rPr lang="en-US" altLang="zh-CN" sz="1400" dirty="0">
                <a:solidFill>
                  <a:srgbClr val="FFFFFF"/>
                </a:solidFill>
                <a:latin typeface="Century Gothic"/>
                <a:ea typeface="微软雅黑"/>
              </a:rPr>
              <a:t>matlab</a:t>
            </a:r>
            <a:r>
              <a:rPr lang="zh-CN" altLang="en-US" sz="1400" dirty="0">
                <a:solidFill>
                  <a:srgbClr val="FFFFFF"/>
                </a:solidFill>
                <a:latin typeface="Century Gothic"/>
                <a:ea typeface="微软雅黑"/>
              </a:rPr>
              <a:t>实验，对算法进行仿真实现，</a:t>
            </a:r>
            <a:endParaRPr lang="zh-CN" altLang="en-US" sz="1400" dirty="0">
              <a:solidFill>
                <a:srgbClr val="FFFFFF"/>
              </a:solidFill>
              <a:latin typeface="Century Gothic"/>
              <a:ea typeface="微软雅黑"/>
            </a:endParaRPr>
          </a:p>
          <a:p>
            <a:pPr>
              <a:lnSpc>
                <a:spcPct val="130000"/>
              </a:lnSpc>
            </a:pPr>
            <a:r>
              <a:rPr lang="zh-CN" altLang="en-US" sz="1400" dirty="0">
                <a:solidFill>
                  <a:srgbClr val="FFFFFF"/>
                </a:solidFill>
                <a:latin typeface="Century Gothic"/>
                <a:ea typeface="微软雅黑"/>
              </a:rPr>
              <a:t>分析算法的效率和优越性。</a:t>
            </a:r>
            <a:endParaRPr lang="zh-CN" altLang="en-US" sz="1400" dirty="0">
              <a:solidFill>
                <a:srgbClr val="FFFFFF"/>
              </a:solidFill>
              <a:latin typeface="Century Gothic"/>
              <a:ea typeface="微软雅黑"/>
            </a:endParaRPr>
          </a:p>
        </p:txBody>
      </p:sp>
      <p:sp>
        <p:nvSpPr>
          <p:cNvPr id="59" name="文本框 58"/>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60" name="文本框 59"/>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61" name="文本框 60"/>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62" name="文本框 61"/>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63" name="文本框 62"/>
          <p:cNvSpPr txBox="1"/>
          <p:nvPr/>
        </p:nvSpPr>
        <p:spPr>
          <a:xfrm>
            <a:off x="1714845" y="175927"/>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cxnSp>
        <p:nvCxnSpPr>
          <p:cNvPr id="64"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8972155" y="171735"/>
            <a:ext cx="2017898" cy="276997"/>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技术路线和实施方案</a:t>
            </a:r>
            <a:endParaRPr lang="zh-HK" altLang="en-US" sz="1200" spc="300" dirty="0">
              <a:solidFill>
                <a:schemeClr val="tx2"/>
              </a:solidFill>
              <a:latin typeface="微软雅黑" pitchFamily="34" charset="-122"/>
              <a:ea typeface="微软雅黑" pitchFamily="34" charset="-122"/>
            </a:endParaRPr>
          </a:p>
        </p:txBody>
      </p:sp>
      <p:sp>
        <p:nvSpPr>
          <p:cNvPr id="54" name="等腰三角形 53"/>
          <p:cNvSpPr/>
          <p:nvPr/>
        </p:nvSpPr>
        <p:spPr>
          <a:xfrm rot="5400000">
            <a:off x="8426726" y="2235531"/>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itchFamily="34" charset="-122"/>
              <a:ea typeface="微软雅黑" pitchFamily="34" charset="-122"/>
            </a:endParaRPr>
          </a:p>
        </p:txBody>
      </p:sp>
      <p:grpSp>
        <p:nvGrpSpPr>
          <p:cNvPr id="109" name="组合 45"/>
          <p:cNvGrpSpPr/>
          <p:nvPr/>
        </p:nvGrpSpPr>
        <p:grpSpPr>
          <a:xfrm>
            <a:off x="8906668" y="1735746"/>
            <a:ext cx="1341890" cy="1351148"/>
            <a:chOff x="7100407" y="2336983"/>
            <a:chExt cx="1341891" cy="1351148"/>
          </a:xfrm>
        </p:grpSpPr>
        <p:grpSp>
          <p:nvGrpSpPr>
            <p:cNvPr id="110" name="组合 27"/>
            <p:cNvGrpSpPr/>
            <p:nvPr/>
          </p:nvGrpSpPr>
          <p:grpSpPr>
            <a:xfrm>
              <a:off x="7100407" y="2336983"/>
              <a:ext cx="1341891" cy="1351148"/>
              <a:chOff x="3420609" y="2342470"/>
              <a:chExt cx="2383516" cy="2399959"/>
            </a:xfrm>
          </p:grpSpPr>
          <p:sp>
            <p:nvSpPr>
              <p:cNvPr id="113" name="饼形 28"/>
              <p:cNvSpPr/>
              <p:nvPr/>
            </p:nvSpPr>
            <p:spPr>
              <a:xfrm>
                <a:off x="3420609" y="2359137"/>
                <a:ext cx="2383292" cy="2383292"/>
              </a:xfrm>
              <a:prstGeom prst="pie">
                <a:avLst>
                  <a:gd name="adj1" fmla="val 0"/>
                  <a:gd name="adj2" fmla="val 10735662"/>
                </a:avLst>
              </a:prstGeom>
              <a:solidFill>
                <a:srgbClr val="4F81BD"/>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itchFamily="34" charset="-122"/>
                  <a:ea typeface="微软雅黑" pitchFamily="34" charset="-122"/>
                </a:endParaRPr>
              </a:p>
            </p:txBody>
          </p:sp>
          <p:sp>
            <p:nvSpPr>
              <p:cNvPr id="114" name="饼形 29"/>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itchFamily="34" charset="-122"/>
                  <a:ea typeface="微软雅黑" pitchFamily="34" charset="-122"/>
                </a:endParaRPr>
              </a:p>
            </p:txBody>
          </p:sp>
        </p:grpSp>
        <p:sp>
          <p:nvSpPr>
            <p:cNvPr id="111" name="文本框 110"/>
            <p:cNvSpPr txBox="1"/>
            <p:nvPr/>
          </p:nvSpPr>
          <p:spPr>
            <a:xfrm>
              <a:off x="7364952" y="3094274"/>
              <a:ext cx="812801" cy="338554"/>
            </a:xfrm>
            <a:prstGeom prst="rect">
              <a:avLst/>
            </a:prstGeom>
            <a:noFill/>
          </p:spPr>
          <p:txBody>
            <a:bodyPr wrap="square" rtlCol="0">
              <a:spAutoFit/>
            </a:bodyPr>
            <a:lstStyle/>
            <a:p>
              <a:pPr algn="ctr"/>
              <a:r>
                <a:rPr lang="en-US" altLang="zh-HK" sz="1600" b="1" dirty="0">
                  <a:solidFill>
                    <a:srgbClr val="FFFFFF"/>
                  </a:solidFill>
                  <a:latin typeface="微软雅黑" pitchFamily="34" charset="-122"/>
                  <a:ea typeface="微软雅黑" pitchFamily="34" charset="-122"/>
                </a:rPr>
                <a:t>4</a:t>
              </a:r>
              <a:endParaRPr lang="zh-HK" altLang="en-US" sz="1600" b="1" dirty="0">
                <a:solidFill>
                  <a:srgbClr val="FFFFFF"/>
                </a:solidFill>
                <a:latin typeface="微软雅黑" pitchFamily="34" charset="-122"/>
                <a:ea typeface="微软雅黑" pitchFamily="34" charset="-122"/>
              </a:endParaRPr>
            </a:p>
          </p:txBody>
        </p:sp>
        <p:sp>
          <p:nvSpPr>
            <p:cNvPr id="112" name="文本框 111"/>
            <p:cNvSpPr txBox="1"/>
            <p:nvPr/>
          </p:nvSpPr>
          <p:spPr>
            <a:xfrm>
              <a:off x="7155323" y="2567436"/>
              <a:ext cx="1232058" cy="352425"/>
            </a:xfrm>
            <a:prstGeom prst="rect">
              <a:avLst/>
            </a:prstGeom>
            <a:noFill/>
          </p:spPr>
          <p:txBody>
            <a:bodyPr wrap="square" rtlCol="0">
              <a:spAutoFit/>
            </a:bodyPr>
            <a:lstStyle/>
            <a:p>
              <a:pPr algn="ctr"/>
              <a:r>
                <a:rPr lang="zh-CN" altLang="zh-HK" sz="1600" dirty="0">
                  <a:solidFill>
                    <a:srgbClr val="FFFFFF"/>
                  </a:solidFill>
                  <a:latin typeface="微软雅黑" pitchFamily="34" charset="-122"/>
                  <a:ea typeface="微软雅黑" pitchFamily="34" charset="-122"/>
                </a:rPr>
                <a:t>实验仿真</a:t>
              </a:r>
              <a:endParaRPr lang="zh-CN" altLang="zh-HK" sz="1600" dirty="0">
                <a:solidFill>
                  <a:srgbClr val="FFFFFF"/>
                </a:solidFill>
                <a:latin typeface="微软雅黑" pitchFamily="34" charset="-122"/>
                <a:ea typeface="微软雅黑"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489395" y="1709361"/>
            <a:ext cx="5214920" cy="1220847"/>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8000" b="1" spc="300" dirty="0">
                <a:solidFill>
                  <a:schemeClr val="bg1"/>
                </a:solidFill>
                <a:latin typeface="微软雅黑" pitchFamily="34" charset="-122"/>
                <a:ea typeface="微软雅黑" pitchFamily="34" charset="-122"/>
              </a:rPr>
              <a:t>感谢聆听</a:t>
            </a:r>
            <a:endParaRPr lang="en-US" altLang="zh-CN" sz="8000" b="1" spc="300" dirty="0">
              <a:solidFill>
                <a:schemeClr val="bg1"/>
              </a:solidFill>
              <a:latin typeface="微软雅黑" pitchFamily="34" charset="-122"/>
              <a:ea typeface="微软雅黑" pitchFamily="34" charset="-122"/>
            </a:endParaRPr>
          </a:p>
        </p:txBody>
      </p:sp>
      <p:sp>
        <p:nvSpPr>
          <p:cNvPr id="20" name="矩形 19"/>
          <p:cNvSpPr/>
          <p:nvPr/>
        </p:nvSpPr>
        <p:spPr>
          <a:xfrm>
            <a:off x="3442399" y="4819083"/>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itchFamily="34" charset="-122"/>
                <a:ea typeface="微软雅黑" pitchFamily="34" charset="-122"/>
              </a:rPr>
              <a:t>答辩人：</a:t>
            </a:r>
            <a:endParaRPr lang="zh-HK" altLang="en-US" sz="1900" b="1" spc="300" dirty="0">
              <a:solidFill>
                <a:srgbClr val="FFFFFF"/>
              </a:solidFill>
              <a:latin typeface="微软雅黑" pitchFamily="34" charset="-122"/>
              <a:ea typeface="微软雅黑" pitchFamily="34" charset="-122"/>
            </a:endParaRPr>
          </a:p>
        </p:txBody>
      </p:sp>
      <p:sp>
        <p:nvSpPr>
          <p:cNvPr id="21" name="矩形 20"/>
          <p:cNvSpPr/>
          <p:nvPr/>
        </p:nvSpPr>
        <p:spPr>
          <a:xfrm>
            <a:off x="3442399" y="5340577"/>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itchFamily="34" charset="-122"/>
                <a:ea typeface="微软雅黑" pitchFamily="34" charset="-122"/>
              </a:rPr>
              <a:t>指导老师：</a:t>
            </a:r>
            <a:endParaRPr lang="zh-HK" altLang="en-US" sz="1900" b="1" spc="300" dirty="0">
              <a:solidFill>
                <a:srgbClr val="FFFFFF"/>
              </a:solidFill>
              <a:latin typeface="微软雅黑" pitchFamily="34" charset="-122"/>
              <a:ea typeface="微软雅黑" pitchFamily="34" charset="-122"/>
            </a:endParaRPr>
          </a:p>
        </p:txBody>
      </p:sp>
      <p:sp>
        <p:nvSpPr>
          <p:cNvPr id="22" name="文本框 21"/>
          <p:cNvSpPr txBox="1"/>
          <p:nvPr/>
        </p:nvSpPr>
        <p:spPr>
          <a:xfrm>
            <a:off x="5083168" y="4834443"/>
            <a:ext cx="1614489" cy="400050"/>
          </a:xfrm>
          <a:prstGeom prst="rect">
            <a:avLst/>
          </a:prstGeom>
          <a:noFill/>
        </p:spPr>
        <p:txBody>
          <a:bodyPr wrap="square" lIns="91436" tIns="45719" rIns="91436" bIns="45719" rtlCol="0">
            <a:spAutoFit/>
          </a:bodyPr>
          <a:lstStyle/>
          <a:p>
            <a:r>
              <a:rPr lang="zh-CN" altLang="zh-HK" sz="1900" b="1" spc="300" dirty="0">
                <a:solidFill>
                  <a:srgbClr val="FFFFFF"/>
                </a:solidFill>
                <a:latin typeface="微软雅黑" pitchFamily="34" charset="-122"/>
                <a:ea typeface="微软雅黑" pitchFamily="34" charset="-122"/>
              </a:rPr>
              <a:t>王江波</a:t>
            </a:r>
            <a:r>
              <a:rPr lang="en-US" altLang="zh-CN" sz="1900" b="1" spc="300" dirty="0">
                <a:solidFill>
                  <a:srgbClr val="FFFFFF"/>
                </a:solidFill>
                <a:latin typeface="微软雅黑" pitchFamily="34" charset="-122"/>
                <a:ea typeface="微软雅黑" pitchFamily="34" charset="-122"/>
              </a:rPr>
              <a:t>	</a:t>
            </a:r>
          </a:p>
        </p:txBody>
      </p:sp>
      <p:sp>
        <p:nvSpPr>
          <p:cNvPr id="23" name="文本框 22"/>
          <p:cNvSpPr txBox="1"/>
          <p:nvPr/>
        </p:nvSpPr>
        <p:spPr>
          <a:xfrm>
            <a:off x="5083168" y="5355937"/>
            <a:ext cx="1614489" cy="400050"/>
          </a:xfrm>
          <a:prstGeom prst="rect">
            <a:avLst/>
          </a:prstGeom>
          <a:noFill/>
        </p:spPr>
        <p:txBody>
          <a:bodyPr wrap="square" lIns="91436" tIns="45719" rIns="91436" bIns="45719" rtlCol="0">
            <a:spAutoFit/>
          </a:bodyPr>
          <a:lstStyle/>
          <a:p>
            <a:r>
              <a:rPr lang="zh-CN" altLang="zh-HK" sz="1900" b="1" spc="300" dirty="0">
                <a:solidFill>
                  <a:srgbClr val="FFFFFF"/>
                </a:solidFill>
                <a:latin typeface="微软雅黑" pitchFamily="34" charset="-122"/>
                <a:ea typeface="微软雅黑" pitchFamily="34" charset="-122"/>
              </a:rPr>
              <a:t>刘玓教授</a:t>
            </a:r>
          </a:p>
        </p:txBody>
      </p:sp>
      <p:grpSp>
        <p:nvGrpSpPr>
          <p:cNvPr id="25" name="Group 4"/>
          <p:cNvGrpSpPr>
            <a:grpSpLocks noChangeAspect="1"/>
          </p:cNvGrpSpPr>
          <p:nvPr/>
        </p:nvGrpSpPr>
        <p:grpSpPr bwMode="auto">
          <a:xfrm rot="19764056">
            <a:off x="2665099" y="104620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26"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27"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3"/>
          <p:cNvCxnSpPr/>
          <p:nvPr/>
        </p:nvCxnSpPr>
        <p:spPr>
          <a:xfrm>
            <a:off x="4951492" y="1774567"/>
            <a:ext cx="0" cy="3386139"/>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195513" y="1339621"/>
            <a:ext cx="2213687" cy="584775"/>
          </a:xfrm>
          <a:prstGeom prst="rect">
            <a:avLst/>
          </a:prstGeom>
          <a:noFill/>
        </p:spPr>
        <p:txBody>
          <a:bodyPr wrap="square" lIns="91436" tIns="45719" rIns="91436" bIns="45719" rtlCol="0">
            <a:spAutoFit/>
          </a:bodyPr>
          <a:lstStyle/>
          <a:p>
            <a:r>
              <a:rPr lang="zh-CN" altLang="en-US" sz="3200" b="1" spc="300" dirty="0" smtClean="0">
                <a:solidFill>
                  <a:srgbClr val="FFFFFF"/>
                </a:solidFill>
                <a:latin typeface="微软雅黑" pitchFamily="34" charset="-122"/>
                <a:ea typeface="微软雅黑" pitchFamily="34" charset="-122"/>
              </a:rPr>
              <a:t>研究内容</a:t>
            </a:r>
            <a:endParaRPr lang="zh-HK" altLang="en-US" sz="3200" b="1" spc="300" dirty="0">
              <a:solidFill>
                <a:srgbClr val="FFFFFF"/>
              </a:solidFill>
              <a:latin typeface="微软雅黑" pitchFamily="34" charset="-122"/>
              <a:ea typeface="微软雅黑" pitchFamily="34" charset="-122"/>
            </a:endParaRPr>
          </a:p>
        </p:txBody>
      </p:sp>
      <p:sp>
        <p:nvSpPr>
          <p:cNvPr id="4" name="文本框 3"/>
          <p:cNvSpPr txBox="1"/>
          <p:nvPr/>
        </p:nvSpPr>
        <p:spPr>
          <a:xfrm>
            <a:off x="6195513" y="2050122"/>
            <a:ext cx="3431963" cy="584773"/>
          </a:xfrm>
          <a:prstGeom prst="rect">
            <a:avLst/>
          </a:prstGeom>
          <a:noFill/>
        </p:spPr>
        <p:txBody>
          <a:bodyPr wrap="square" lIns="91436" tIns="45719" rIns="91436" bIns="45719" rtlCol="0">
            <a:spAutoFit/>
          </a:bodyPr>
          <a:lstStyle/>
          <a:p>
            <a:r>
              <a:rPr lang="zh-CN" altLang="en-US" sz="3200" b="1" spc="300" dirty="0" smtClean="0">
                <a:solidFill>
                  <a:srgbClr val="FFFFFF"/>
                </a:solidFill>
                <a:latin typeface="微软雅黑" pitchFamily="34" charset="-122"/>
                <a:ea typeface="微软雅黑" pitchFamily="34" charset="-122"/>
              </a:rPr>
              <a:t>选题依据和意义</a:t>
            </a:r>
            <a:endParaRPr lang="zh-HK" altLang="en-US" sz="3200" b="1" spc="300" dirty="0">
              <a:solidFill>
                <a:srgbClr val="FFFFFF"/>
              </a:solidFill>
              <a:latin typeface="微软雅黑" pitchFamily="34" charset="-122"/>
              <a:ea typeface="微软雅黑" pitchFamily="34" charset="-122"/>
            </a:endParaRPr>
          </a:p>
        </p:txBody>
      </p:sp>
      <p:sp>
        <p:nvSpPr>
          <p:cNvPr id="5" name="文本框 4"/>
          <p:cNvSpPr txBox="1"/>
          <p:nvPr/>
        </p:nvSpPr>
        <p:spPr>
          <a:xfrm>
            <a:off x="6195513" y="2760625"/>
            <a:ext cx="3457707" cy="584773"/>
          </a:xfrm>
          <a:prstGeom prst="rect">
            <a:avLst/>
          </a:prstGeom>
          <a:noFill/>
        </p:spPr>
        <p:txBody>
          <a:bodyPr wrap="square" lIns="91436" tIns="45719" rIns="91436" bIns="45719" rtlCol="0">
            <a:spAutoFit/>
          </a:bodyPr>
          <a:lstStyle/>
          <a:p>
            <a:r>
              <a:rPr lang="zh-CN" altLang="en-US" sz="3200" b="1" spc="300" dirty="0" smtClean="0">
                <a:solidFill>
                  <a:srgbClr val="FFFFFF"/>
                </a:solidFill>
                <a:latin typeface="微软雅黑" pitchFamily="34" charset="-122"/>
                <a:ea typeface="微软雅黑" pitchFamily="34" charset="-122"/>
              </a:rPr>
              <a:t>国内外研究现状</a:t>
            </a:r>
            <a:endParaRPr lang="zh-HK" altLang="en-US" sz="3200" b="1" spc="300" dirty="0">
              <a:solidFill>
                <a:srgbClr val="FFFFFF"/>
              </a:solidFill>
              <a:latin typeface="微软雅黑" pitchFamily="34" charset="-122"/>
              <a:ea typeface="微软雅黑" pitchFamily="34" charset="-122"/>
            </a:endParaRPr>
          </a:p>
        </p:txBody>
      </p:sp>
      <p:sp>
        <p:nvSpPr>
          <p:cNvPr id="6" name="文本框 5"/>
          <p:cNvSpPr txBox="1"/>
          <p:nvPr/>
        </p:nvSpPr>
        <p:spPr>
          <a:xfrm>
            <a:off x="6195512" y="3471126"/>
            <a:ext cx="2213689" cy="584775"/>
          </a:xfrm>
          <a:prstGeom prst="rect">
            <a:avLst/>
          </a:prstGeom>
          <a:noFill/>
        </p:spPr>
        <p:txBody>
          <a:bodyPr wrap="square" lIns="91436" tIns="45719" rIns="91436" bIns="45719" rtlCol="0">
            <a:spAutoFit/>
          </a:bodyPr>
          <a:lstStyle/>
          <a:p>
            <a:r>
              <a:rPr lang="zh-CN" altLang="en-US" sz="3200" b="1" spc="300" dirty="0">
                <a:solidFill>
                  <a:srgbClr val="FFFFFF"/>
                </a:solidFill>
                <a:latin typeface="微软雅黑" pitchFamily="34" charset="-122"/>
                <a:ea typeface="微软雅黑" pitchFamily="34" charset="-122"/>
              </a:rPr>
              <a:t>研究</a:t>
            </a:r>
            <a:r>
              <a:rPr lang="zh-CN" altLang="en-US" sz="3200" b="1" spc="300" dirty="0" smtClean="0">
                <a:solidFill>
                  <a:srgbClr val="FFFFFF"/>
                </a:solidFill>
                <a:latin typeface="微软雅黑" pitchFamily="34" charset="-122"/>
                <a:ea typeface="微软雅黑" pitchFamily="34" charset="-122"/>
              </a:rPr>
              <a:t>目标</a:t>
            </a:r>
            <a:endParaRPr lang="zh-HK" altLang="en-US" sz="3200" b="1" spc="300" dirty="0">
              <a:solidFill>
                <a:srgbClr val="FFFFFF"/>
              </a:solidFill>
              <a:latin typeface="微软雅黑" pitchFamily="34" charset="-122"/>
              <a:ea typeface="微软雅黑" pitchFamily="34" charset="-122"/>
            </a:endParaRPr>
          </a:p>
        </p:txBody>
      </p:sp>
      <p:sp>
        <p:nvSpPr>
          <p:cNvPr id="7" name="文本框 6"/>
          <p:cNvSpPr txBox="1"/>
          <p:nvPr/>
        </p:nvSpPr>
        <p:spPr>
          <a:xfrm>
            <a:off x="6195513" y="4181629"/>
            <a:ext cx="2213689" cy="584775"/>
          </a:xfrm>
          <a:prstGeom prst="rect">
            <a:avLst/>
          </a:prstGeom>
          <a:noFill/>
        </p:spPr>
        <p:txBody>
          <a:bodyPr wrap="square" lIns="91436" tIns="45719" rIns="91436" bIns="45719" rtlCol="0">
            <a:spAutoFit/>
          </a:bodyPr>
          <a:lstStyle/>
          <a:p>
            <a:r>
              <a:rPr lang="zh-CN" altLang="en-US" sz="3200" b="1" spc="300" dirty="0" smtClean="0">
                <a:solidFill>
                  <a:srgbClr val="FFFFFF"/>
                </a:solidFill>
                <a:latin typeface="微软雅黑" pitchFamily="34" charset="-122"/>
                <a:ea typeface="微软雅黑" pitchFamily="34" charset="-122"/>
              </a:rPr>
              <a:t>主要理论</a:t>
            </a:r>
            <a:endParaRPr lang="zh-HK" altLang="en-US" sz="3200" b="1" spc="300" dirty="0">
              <a:solidFill>
                <a:srgbClr val="FFFFFF"/>
              </a:solidFill>
              <a:latin typeface="微软雅黑" pitchFamily="34" charset="-122"/>
              <a:ea typeface="微软雅黑" pitchFamily="34" charset="-122"/>
            </a:endParaRPr>
          </a:p>
        </p:txBody>
      </p:sp>
      <p:sp>
        <p:nvSpPr>
          <p:cNvPr id="8" name="文本框 7"/>
          <p:cNvSpPr txBox="1"/>
          <p:nvPr/>
        </p:nvSpPr>
        <p:spPr>
          <a:xfrm>
            <a:off x="6195512" y="4892129"/>
            <a:ext cx="4262281" cy="584773"/>
          </a:xfrm>
          <a:prstGeom prst="rect">
            <a:avLst/>
          </a:prstGeom>
          <a:noFill/>
        </p:spPr>
        <p:txBody>
          <a:bodyPr wrap="square" lIns="91436" tIns="45719" rIns="91436" bIns="45719" rtlCol="0">
            <a:spAutoFit/>
          </a:bodyPr>
          <a:lstStyle/>
          <a:p>
            <a:r>
              <a:rPr lang="zh-CN" altLang="en-US" sz="3200" b="1" spc="300" dirty="0" smtClean="0">
                <a:solidFill>
                  <a:srgbClr val="FFFFFF"/>
                </a:solidFill>
                <a:latin typeface="微软雅黑" pitchFamily="34" charset="-122"/>
                <a:ea typeface="微软雅黑" pitchFamily="34" charset="-122"/>
              </a:rPr>
              <a:t>技术路线和实施方案</a:t>
            </a:r>
            <a:endParaRPr lang="zh-HK" altLang="en-US" sz="3200" b="1" spc="300" dirty="0">
              <a:solidFill>
                <a:srgbClr val="FFFFFF"/>
              </a:solidFill>
              <a:latin typeface="微软雅黑" pitchFamily="34" charset="-122"/>
              <a:ea typeface="微软雅黑" pitchFamily="34" charset="-122"/>
            </a:endParaRPr>
          </a:p>
        </p:txBody>
      </p:sp>
      <p:grpSp>
        <p:nvGrpSpPr>
          <p:cNvPr id="9" name="组合 18"/>
          <p:cNvGrpSpPr/>
          <p:nvPr/>
        </p:nvGrpSpPr>
        <p:grpSpPr>
          <a:xfrm>
            <a:off x="1635920" y="2197036"/>
            <a:ext cx="1947861" cy="1940713"/>
            <a:chOff x="1709739" y="2636838"/>
            <a:chExt cx="1590160" cy="1584325"/>
          </a:xfrm>
          <a:solidFill>
            <a:srgbClr val="FFFFFF"/>
          </a:solidFill>
          <a:effectLst/>
        </p:grpSpPr>
        <p:sp>
          <p:nvSpPr>
            <p:cNvPr id="10"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p:spPr>
          <p:txBody>
            <a:bodyPr vert="horz" wrap="square" lIns="91440" tIns="45720" rIns="91440" bIns="45720" numCol="1" anchor="t" anchorCtr="0" compatLnSpc="1"/>
            <a:lstStyle/>
            <a:p>
              <a:endParaRPr lang="zh-HK" altLang="en-US" b="1"/>
            </a:p>
          </p:txBody>
        </p:sp>
        <p:sp>
          <p:nvSpPr>
            <p:cNvPr id="11"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p:spPr>
          <p:txBody>
            <a:bodyPr vert="horz" wrap="square" lIns="91440" tIns="45720" rIns="91440" bIns="45720" numCol="1" anchor="t" anchorCtr="0" compatLnSpc="1"/>
            <a:lstStyle/>
            <a:p>
              <a:endParaRPr lang="zh-HK" altLang="en-US" b="1"/>
            </a:p>
          </p:txBody>
        </p:sp>
        <p:sp>
          <p:nvSpPr>
            <p:cNvPr id="12"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p:spPr>
          <p:txBody>
            <a:bodyPr vert="horz" wrap="square" lIns="91440" tIns="45720" rIns="91440" bIns="45720" numCol="1" anchor="t" anchorCtr="0" compatLnSpc="1"/>
            <a:lstStyle/>
            <a:p>
              <a:endParaRPr lang="zh-HK" altLang="en-US" b="1"/>
            </a:p>
          </p:txBody>
        </p:sp>
        <p:sp>
          <p:nvSpPr>
            <p:cNvPr id="13"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p:spPr>
          <p:txBody>
            <a:bodyPr vert="horz" wrap="square" lIns="91440" tIns="45720" rIns="91440" bIns="45720" numCol="1" anchor="t" anchorCtr="0" compatLnSpc="1"/>
            <a:lstStyle/>
            <a:p>
              <a:endParaRPr lang="zh-HK" altLang="en-US" b="1"/>
            </a:p>
          </p:txBody>
        </p:sp>
        <p:sp>
          <p:nvSpPr>
            <p:cNvPr id="14"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p:spPr>
          <p:txBody>
            <a:bodyPr vert="horz" wrap="square" lIns="91440" tIns="45720" rIns="91440" bIns="45720" numCol="1" anchor="t" anchorCtr="0" compatLnSpc="1"/>
            <a:lstStyle/>
            <a:p>
              <a:endParaRPr lang="zh-HK" altLang="en-US" b="1"/>
            </a:p>
          </p:txBody>
        </p:sp>
        <p:sp>
          <p:nvSpPr>
            <p:cNvPr id="15"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p:spPr>
          <p:txBody>
            <a:bodyPr vert="horz" wrap="square" lIns="91440" tIns="45720" rIns="91440" bIns="45720" numCol="1" anchor="t" anchorCtr="0" compatLnSpc="1"/>
            <a:lstStyle/>
            <a:p>
              <a:endParaRPr lang="zh-HK" altLang="en-US" b="1"/>
            </a:p>
          </p:txBody>
        </p:sp>
        <p:sp>
          <p:nvSpPr>
            <p:cNvPr id="16"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p:spPr>
          <p:txBody>
            <a:bodyPr vert="horz" wrap="square" lIns="91440" tIns="45720" rIns="91440" bIns="45720" numCol="1" anchor="t" anchorCtr="0" compatLnSpc="1"/>
            <a:lstStyle/>
            <a:p>
              <a:endParaRPr lang="zh-HK" altLang="en-US" b="1"/>
            </a:p>
          </p:txBody>
        </p:sp>
        <p:sp>
          <p:nvSpPr>
            <p:cNvPr id="17"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p:spPr>
          <p:txBody>
            <a:bodyPr vert="horz" wrap="square" lIns="91440" tIns="45720" rIns="91440" bIns="45720" numCol="1" anchor="t" anchorCtr="0" compatLnSpc="1"/>
            <a:lstStyle/>
            <a:p>
              <a:endParaRPr lang="zh-HK" altLang="en-US" b="1"/>
            </a:p>
          </p:txBody>
        </p:sp>
        <p:sp>
          <p:nvSpPr>
            <p:cNvPr id="18"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p:spPr>
          <p:txBody>
            <a:bodyPr vert="horz" wrap="square" lIns="91440" tIns="45720" rIns="91440" bIns="45720" numCol="1" anchor="t" anchorCtr="0" compatLnSpc="1"/>
            <a:lstStyle/>
            <a:p>
              <a:endParaRPr lang="zh-HK" altLang="en-US" b="1"/>
            </a:p>
          </p:txBody>
        </p:sp>
      </p:grpSp>
      <p:sp>
        <p:nvSpPr>
          <p:cNvPr id="19" name="文本框 18"/>
          <p:cNvSpPr txBox="1"/>
          <p:nvPr/>
        </p:nvSpPr>
        <p:spPr>
          <a:xfrm>
            <a:off x="1281115" y="4137747"/>
            <a:ext cx="2657474" cy="523220"/>
          </a:xfrm>
          <a:prstGeom prst="rect">
            <a:avLst/>
          </a:prstGeom>
          <a:noFill/>
        </p:spPr>
        <p:txBody>
          <a:bodyPr wrap="square" lIns="91436" tIns="45719" rIns="91436" bIns="45719" rtlCol="0">
            <a:spAutoFit/>
          </a:bodyPr>
          <a:lstStyle/>
          <a:p>
            <a:pPr algn="ctr"/>
            <a:r>
              <a:rPr lang="zh-CN" altLang="en-US" sz="2800" b="1" spc="300" dirty="0" smtClean="0">
                <a:solidFill>
                  <a:srgbClr val="FFFFFF"/>
                </a:solidFill>
                <a:ea typeface="微软雅黑" pitchFamily="34" charset="-122"/>
              </a:rPr>
              <a:t>目录</a:t>
            </a:r>
            <a:endParaRPr lang="zh-HK" altLang="en-US" sz="2800" b="1" spc="300" dirty="0">
              <a:solidFill>
                <a:srgbClr val="FFFFFF"/>
              </a:solidFill>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4" name="文本框 3"/>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5" name="文本框 4"/>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6" name="文本框 5"/>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7" name="文本框 6"/>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8"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592024" y="3158890"/>
            <a:ext cx="5009662" cy="1220847"/>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8000" b="1" spc="300" dirty="0" smtClean="0">
                <a:solidFill>
                  <a:schemeClr val="bg1"/>
                </a:solidFill>
                <a:latin typeface="微软雅黑" pitchFamily="34" charset="-122"/>
                <a:ea typeface="微软雅黑" pitchFamily="34" charset="-122"/>
              </a:rPr>
              <a:t>研究内容</a:t>
            </a:r>
            <a:endParaRPr lang="en-US" altLang="zh-CN" sz="8000" b="1" spc="300" dirty="0">
              <a:solidFill>
                <a:schemeClr val="bg1"/>
              </a:solidFill>
              <a:latin typeface="微软雅黑" pitchFamily="34" charset="-122"/>
              <a:ea typeface="微软雅黑" pitchFamily="34" charset="-122"/>
            </a:endParaRPr>
          </a:p>
        </p:txBody>
      </p:sp>
      <p:grpSp>
        <p:nvGrpSpPr>
          <p:cNvPr id="16" name="Group 4"/>
          <p:cNvGrpSpPr>
            <a:grpSpLocks noChangeAspect="1"/>
          </p:cNvGrpSpPr>
          <p:nvPr/>
        </p:nvGrpSpPr>
        <p:grpSpPr bwMode="auto">
          <a:xfrm rot="19764056">
            <a:off x="2958871" y="24957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
        <p:nvSpPr>
          <p:cNvPr id="19" name="文本框 18"/>
          <p:cNvSpPr txBox="1"/>
          <p:nvPr/>
        </p:nvSpPr>
        <p:spPr>
          <a:xfrm>
            <a:off x="1879466" y="166025"/>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研究内容</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71825" y="1386205"/>
            <a:ext cx="6106795" cy="4845050"/>
          </a:xfrm>
          <a:prstGeom prst="rect">
            <a:avLst/>
          </a:prstGeom>
        </p:spPr>
        <p:txBody>
          <a:bodyPr wrap="square" lIns="91436" tIns="45719" rIns="91436" bIns="45719">
            <a:spAutoFit/>
          </a:bodyPr>
          <a:lstStyle/>
          <a:p>
            <a:pPr>
              <a:lnSpc>
                <a:spcPct val="130000"/>
              </a:lnSpc>
            </a:pPr>
            <a:r>
              <a:rPr lang="zh-CN" altLang="en-US" sz="2000" dirty="0" smtClean="0">
                <a:solidFill>
                  <a:schemeClr val="bg1"/>
                </a:solidFill>
                <a:ea typeface="微软雅黑"/>
              </a:rPr>
              <a:t>本文研究的主要内容有以下几点：</a:t>
            </a:r>
            <a:endParaRPr lang="zh-CN" altLang="en-US" sz="2000" dirty="0" smtClean="0">
              <a:solidFill>
                <a:schemeClr val="bg1"/>
              </a:solidFill>
              <a:ea typeface="微软雅黑"/>
            </a:endParaRPr>
          </a:p>
          <a:p>
            <a:pPr>
              <a:lnSpc>
                <a:spcPct val="130000"/>
              </a:lnSpc>
            </a:pPr>
            <a:r>
              <a:rPr lang="en-US" altLang="zh-CN" sz="2000" dirty="0" smtClean="0">
                <a:solidFill>
                  <a:schemeClr val="bg1"/>
                </a:solidFill>
                <a:ea typeface="微软雅黑"/>
              </a:rPr>
              <a:t>1</a:t>
            </a:r>
            <a:r>
              <a:rPr lang="zh-CN" altLang="en-US" sz="2000" dirty="0" smtClean="0">
                <a:solidFill>
                  <a:schemeClr val="bg1"/>
                </a:solidFill>
                <a:ea typeface="微软雅黑"/>
              </a:rPr>
              <a:t>、深入研究比较近年来几种流行的碎片文件拼接算法，找出各算法的优缺点；</a:t>
            </a:r>
            <a:endParaRPr lang="zh-CN" altLang="en-US" sz="2000" dirty="0" smtClean="0">
              <a:solidFill>
                <a:schemeClr val="bg1"/>
              </a:solidFill>
              <a:ea typeface="微软雅黑"/>
            </a:endParaRPr>
          </a:p>
          <a:p>
            <a:pPr>
              <a:lnSpc>
                <a:spcPct val="130000"/>
              </a:lnSpc>
            </a:pPr>
            <a:r>
              <a:rPr lang="en-US" altLang="zh-CN" sz="2000" dirty="0" smtClean="0">
                <a:solidFill>
                  <a:schemeClr val="bg1"/>
                </a:solidFill>
                <a:ea typeface="微软雅黑"/>
              </a:rPr>
              <a:t>2</a:t>
            </a:r>
            <a:r>
              <a:rPr lang="zh-CN" altLang="en-US" sz="2000" dirty="0" smtClean="0">
                <a:solidFill>
                  <a:schemeClr val="bg1"/>
                </a:solidFill>
                <a:ea typeface="微软雅黑"/>
              </a:rPr>
              <a:t>、提取灰度矩阵利用欧拉距离实现对纵横切割的文件碎片的拼接算法；</a:t>
            </a:r>
            <a:endParaRPr lang="zh-CN" altLang="en-US" sz="2000" dirty="0" smtClean="0">
              <a:solidFill>
                <a:schemeClr val="bg1"/>
              </a:solidFill>
              <a:ea typeface="微软雅黑"/>
            </a:endParaRPr>
          </a:p>
          <a:p>
            <a:pPr>
              <a:lnSpc>
                <a:spcPct val="130000"/>
              </a:lnSpc>
            </a:pPr>
            <a:r>
              <a:rPr lang="en-US" altLang="zh-CN" sz="2000" dirty="0" smtClean="0">
                <a:solidFill>
                  <a:schemeClr val="bg1"/>
                </a:solidFill>
                <a:ea typeface="微软雅黑"/>
              </a:rPr>
              <a:t>3</a:t>
            </a:r>
            <a:r>
              <a:rPr lang="zh-CN" altLang="en-US" sz="2000" dirty="0" smtClean="0">
                <a:solidFill>
                  <a:schemeClr val="bg1"/>
                </a:solidFill>
                <a:ea typeface="微软雅黑"/>
              </a:rPr>
              <a:t>、利用聚类分析，结合灰度矩阵实现双面文件碎片的拼接算法；</a:t>
            </a:r>
            <a:endParaRPr lang="zh-CN" altLang="en-US" sz="2000" dirty="0" smtClean="0">
              <a:solidFill>
                <a:schemeClr val="bg1"/>
              </a:solidFill>
              <a:ea typeface="微软雅黑"/>
            </a:endParaRPr>
          </a:p>
          <a:p>
            <a:pPr>
              <a:lnSpc>
                <a:spcPct val="130000"/>
              </a:lnSpc>
            </a:pPr>
            <a:r>
              <a:rPr lang="en-US" altLang="zh-CN" sz="2000" dirty="0" smtClean="0">
                <a:solidFill>
                  <a:schemeClr val="bg1"/>
                </a:solidFill>
                <a:ea typeface="微软雅黑"/>
              </a:rPr>
              <a:t>4</a:t>
            </a:r>
            <a:r>
              <a:rPr lang="zh-CN" altLang="en-US" sz="2000" dirty="0" smtClean="0">
                <a:solidFill>
                  <a:schemeClr val="bg1"/>
                </a:solidFill>
                <a:ea typeface="微软雅黑"/>
              </a:rPr>
              <a:t>、提取不规则碎片的边界几何特征，利用欧拉距离实现对不规则文件碎片的拼接算法。</a:t>
            </a:r>
            <a:endParaRPr lang="zh-CN" altLang="en-US" sz="2000" dirty="0" smtClean="0">
              <a:solidFill>
                <a:schemeClr val="bg1"/>
              </a:solidFill>
              <a:ea typeface="微软雅黑"/>
            </a:endParaRPr>
          </a:p>
          <a:p>
            <a:pPr>
              <a:lnSpc>
                <a:spcPct val="130000"/>
              </a:lnSpc>
            </a:pPr>
            <a:r>
              <a:rPr lang="en-US" altLang="zh-CN" sz="2000" dirty="0" smtClean="0">
                <a:solidFill>
                  <a:schemeClr val="bg1"/>
                </a:solidFill>
                <a:ea typeface="微软雅黑"/>
              </a:rPr>
              <a:t>5</a:t>
            </a:r>
            <a:r>
              <a:rPr lang="zh-CN" altLang="en-US" sz="2000" dirty="0" smtClean="0">
                <a:solidFill>
                  <a:schemeClr val="bg1"/>
                </a:solidFill>
                <a:ea typeface="微软雅黑"/>
              </a:rPr>
              <a:t>、最后对三种算法，利用</a:t>
            </a:r>
            <a:r>
              <a:rPr lang="en-US" altLang="zh-CN" sz="2000" dirty="0" smtClean="0">
                <a:solidFill>
                  <a:schemeClr val="bg1"/>
                </a:solidFill>
                <a:ea typeface="微软雅黑"/>
              </a:rPr>
              <a:t>matlab</a:t>
            </a:r>
            <a:r>
              <a:rPr lang="zh-CN" altLang="en-US" sz="2000" dirty="0" smtClean="0">
                <a:solidFill>
                  <a:schemeClr val="bg1"/>
                </a:solidFill>
                <a:ea typeface="微软雅黑"/>
              </a:rPr>
              <a:t>实验进行验证，并进一步分析算法的效率和优越性</a:t>
            </a:r>
            <a:endParaRPr lang="zh-CN" altLang="en-US" sz="2000" dirty="0" smtClean="0">
              <a:solidFill>
                <a:schemeClr val="bg1"/>
              </a:solidFill>
              <a:ea typeface="微软雅黑"/>
            </a:endParaRPr>
          </a:p>
          <a:p>
            <a:pPr>
              <a:lnSpc>
                <a:spcPct val="130000"/>
              </a:lnSpc>
            </a:pPr>
            <a:endParaRPr lang="zh-CN" altLang="en-US" sz="2000" dirty="0" smtClean="0">
              <a:solidFill>
                <a:schemeClr val="bg1"/>
              </a:solidFill>
              <a:ea typeface="微软雅黑"/>
            </a:endParaRPr>
          </a:p>
        </p:txBody>
      </p:sp>
      <p:sp>
        <p:nvSpPr>
          <p:cNvPr id="3" name="文本框 2"/>
          <p:cNvSpPr txBox="1"/>
          <p:nvPr/>
        </p:nvSpPr>
        <p:spPr>
          <a:xfrm>
            <a:off x="1141513" y="569953"/>
            <a:ext cx="1439862" cy="2853089"/>
          </a:xfrm>
          <a:prstGeom prst="rect">
            <a:avLst/>
          </a:prstGeom>
          <a:noFill/>
        </p:spPr>
        <p:txBody>
          <a:bodyPr wrap="square" lIns="91436" tIns="45719" rIns="91436" bIns="45719" rtlCol="0">
            <a:spAutoFit/>
          </a:bodyPr>
          <a:lstStyle/>
          <a:p>
            <a:pPr>
              <a:lnSpc>
                <a:spcPct val="130000"/>
              </a:lnSpc>
            </a:pPr>
            <a:r>
              <a:rPr lang="en-US" altLang="zh-HK" sz="13900" dirty="0">
                <a:solidFill>
                  <a:srgbClr val="FFFFFF"/>
                </a:solidFill>
                <a:latin typeface="微软雅黑" pitchFamily="34" charset="-122"/>
                <a:ea typeface="微软雅黑" pitchFamily="34" charset="-122"/>
              </a:rPr>
              <a:t>“</a:t>
            </a:r>
            <a:endParaRPr lang="zh-HK" altLang="en-US" sz="13900" dirty="0">
              <a:solidFill>
                <a:srgbClr val="FFFFFF"/>
              </a:solidFill>
              <a:latin typeface="微软雅黑" pitchFamily="34" charset="-122"/>
              <a:ea typeface="微软雅黑" pitchFamily="34" charset="-122"/>
            </a:endParaRPr>
          </a:p>
        </p:txBody>
      </p:sp>
      <p:sp>
        <p:nvSpPr>
          <p:cNvPr id="4" name="文本框 3"/>
          <p:cNvSpPr txBox="1"/>
          <p:nvPr/>
        </p:nvSpPr>
        <p:spPr>
          <a:xfrm>
            <a:off x="9337699" y="5102838"/>
            <a:ext cx="1439862" cy="2231378"/>
          </a:xfrm>
          <a:prstGeom prst="rect">
            <a:avLst/>
          </a:prstGeom>
          <a:noFill/>
        </p:spPr>
        <p:txBody>
          <a:bodyPr wrap="square" lIns="91436" tIns="45719" rIns="91436" bIns="45719" rtlCol="0">
            <a:spAutoFit/>
          </a:bodyPr>
          <a:lstStyle/>
          <a:p>
            <a:r>
              <a:rPr lang="en-US" altLang="zh-HK" sz="13900" dirty="0" smtClean="0">
                <a:solidFill>
                  <a:srgbClr val="FFFFFF"/>
                </a:solidFill>
                <a:latin typeface="微软雅黑" pitchFamily="34" charset="-122"/>
                <a:ea typeface="微软雅黑" pitchFamily="34" charset="-122"/>
              </a:rPr>
              <a:t>”</a:t>
            </a:r>
            <a:endParaRPr lang="zh-HK" altLang="en-US" sz="13900" dirty="0">
              <a:solidFill>
                <a:srgbClr val="FFFFFF"/>
              </a:solidFill>
              <a:latin typeface="微软雅黑" pitchFamily="34" charset="-122"/>
              <a:ea typeface="微软雅黑" pitchFamily="34" charset="-122"/>
            </a:endParaRPr>
          </a:p>
        </p:txBody>
      </p:sp>
      <p:sp>
        <p:nvSpPr>
          <p:cNvPr id="31" name="文本框 30"/>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32" name="文本框 31"/>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33" name="文本框 32"/>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34" name="文本框 33"/>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35" name="文本框 34"/>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36"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879466" y="166025"/>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研究内容</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246305" y="3158890"/>
            <a:ext cx="7734459" cy="1200327"/>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8000" b="1" spc="300" dirty="0" smtClean="0">
                <a:solidFill>
                  <a:schemeClr val="bg1"/>
                </a:solidFill>
                <a:latin typeface="微软雅黑" pitchFamily="34" charset="-122"/>
                <a:ea typeface="微软雅黑" pitchFamily="34" charset="-122"/>
              </a:rPr>
              <a:t>选题依据和意义</a:t>
            </a:r>
            <a:endParaRPr lang="en-US" altLang="zh-CN" sz="8000" b="1" spc="300" dirty="0">
              <a:solidFill>
                <a:schemeClr val="bg1"/>
              </a:solidFill>
              <a:latin typeface="微软雅黑" pitchFamily="34" charset="-122"/>
              <a:ea typeface="微软雅黑" pitchFamily="34" charset="-122"/>
            </a:endParaRPr>
          </a:p>
        </p:txBody>
      </p:sp>
      <p:grpSp>
        <p:nvGrpSpPr>
          <p:cNvPr id="16" name="Group 4"/>
          <p:cNvGrpSpPr>
            <a:grpSpLocks noChangeAspect="1"/>
          </p:cNvGrpSpPr>
          <p:nvPr/>
        </p:nvGrpSpPr>
        <p:grpSpPr bwMode="auto">
          <a:xfrm rot="19764056">
            <a:off x="1526889" y="24957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
        <p:nvSpPr>
          <p:cNvPr id="19" name="文本框 18"/>
          <p:cNvSpPr txBox="1"/>
          <p:nvPr/>
        </p:nvSpPr>
        <p:spPr>
          <a:xfrm>
            <a:off x="1557466"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20" name="文本框 19"/>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21" name="文本框 20"/>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22" name="文本框 21"/>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23" name="文本框 22"/>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24" name="直接连接符 18"/>
          <p:cNvCxnSpPr/>
          <p:nvPr/>
        </p:nvCxnSpPr>
        <p:spPr>
          <a:xfrm>
            <a:off x="2857062"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969336" y="169252"/>
            <a:ext cx="1629278" cy="276997"/>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选题依据和意义</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6"/>
          <p:cNvCxnSpPr/>
          <p:nvPr/>
        </p:nvCxnSpPr>
        <p:spPr>
          <a:xfrm>
            <a:off x="5438140" y="1506855"/>
            <a:ext cx="0" cy="340487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734754" y="770951"/>
            <a:ext cx="5830474" cy="5853908"/>
          </a:xfrm>
          <a:prstGeom prst="rect">
            <a:avLst/>
          </a:prstGeom>
        </p:spPr>
        <p:txBody>
          <a:bodyPr wrap="square" lIns="91436" tIns="45719" rIns="91436" bIns="45719">
            <a:spAutoFit/>
          </a:bodyPr>
          <a:lstStyle/>
          <a:p>
            <a:pPr>
              <a:lnSpc>
                <a:spcPct val="130000"/>
              </a:lnSpc>
            </a:pPr>
            <a:r>
              <a:rPr lang="zh-CN" altLang="en-US" sz="1600" dirty="0" smtClean="0">
                <a:solidFill>
                  <a:srgbClr val="FFFFFF"/>
                </a:solidFill>
                <a:latin typeface="微软雅黑" pitchFamily="34" charset="-122"/>
              </a:rPr>
              <a:t>       </a:t>
            </a:r>
            <a:r>
              <a:rPr lang="zh-CN" altLang="en-US" sz="1800" dirty="0" smtClean="0">
                <a:solidFill>
                  <a:srgbClr val="FFFFFF"/>
                </a:solidFill>
                <a:latin typeface="微软雅黑" pitchFamily="34" charset="-122"/>
              </a:rPr>
              <a:t>文件</a:t>
            </a:r>
            <a:r>
              <a:rPr lang="zh-CN" altLang="en-US" sz="1800" dirty="0">
                <a:solidFill>
                  <a:srgbClr val="FFFFFF"/>
                </a:solidFill>
                <a:latin typeface="微软雅黑" pitchFamily="34" charset="-122"/>
              </a:rPr>
              <a:t>的碎片拼接就是利用文件碎片的形状、颜色和纹理特征实现计算机对文件碎片的自动拼接，拼接问题是机器视觉、图像分析和模式识别领域一个研究的难题，它涉及到形状描述、边界匹配、特征提取、相似性度量等很多计算机相关知识，碎片拼接在考古学中的文物复原、司法机关的物证复原和生物研究等方面都有着广泛的应用。</a:t>
            </a:r>
            <a:endParaRPr lang="zh-CN" altLang="en-US" sz="1800" dirty="0">
              <a:solidFill>
                <a:srgbClr val="FFFFFF"/>
              </a:solidFill>
              <a:latin typeface="微软雅黑" pitchFamily="34" charset="-122"/>
            </a:endParaRPr>
          </a:p>
          <a:p>
            <a:pPr>
              <a:lnSpc>
                <a:spcPct val="130000"/>
              </a:lnSpc>
            </a:pPr>
            <a:r>
              <a:rPr lang="zh-CN" altLang="en-US" sz="1800" dirty="0" smtClean="0">
                <a:solidFill>
                  <a:srgbClr val="FFFFFF"/>
                </a:solidFill>
                <a:latin typeface="微软雅黑" pitchFamily="34" charset="-122"/>
              </a:rPr>
              <a:t>       在</a:t>
            </a:r>
            <a:r>
              <a:rPr lang="zh-CN" altLang="en-US" sz="1800" dirty="0">
                <a:solidFill>
                  <a:srgbClr val="FFFFFF"/>
                </a:solidFill>
                <a:latin typeface="微软雅黑" pitchFamily="34" charset="-122"/>
              </a:rPr>
              <a:t>碎片拼接和其相关领域</a:t>
            </a:r>
            <a:r>
              <a:rPr lang="en-US" altLang="zh-CN" sz="1800" dirty="0">
                <a:solidFill>
                  <a:srgbClr val="FFFFFF"/>
                </a:solidFill>
                <a:latin typeface="微软雅黑" pitchFamily="34" charset="-122"/>
              </a:rPr>
              <a:t>(</a:t>
            </a:r>
            <a:r>
              <a:rPr lang="zh-CN" altLang="en-US" sz="1800" dirty="0">
                <a:solidFill>
                  <a:srgbClr val="FFFFFF"/>
                </a:solidFill>
                <a:latin typeface="微软雅黑" pitchFamily="34" charset="-122"/>
              </a:rPr>
              <a:t>文物修复、碎片复原问题</a:t>
            </a:r>
            <a:r>
              <a:rPr lang="en-US" altLang="zh-CN" sz="1800" dirty="0">
                <a:solidFill>
                  <a:srgbClr val="FFFFFF"/>
                </a:solidFill>
                <a:latin typeface="微软雅黑" pitchFamily="34" charset="-122"/>
              </a:rPr>
              <a:t>)</a:t>
            </a:r>
            <a:r>
              <a:rPr lang="zh-CN" altLang="en-US" sz="1800" dirty="0">
                <a:solidFill>
                  <a:srgbClr val="FFFFFF"/>
                </a:solidFill>
                <a:latin typeface="微软雅黑" pitchFamily="34" charset="-122"/>
              </a:rPr>
              <a:t>的研究中，很大一部分论文将研究的重点放在了碎片的颜色和纹理特征上，利用碎片的形状特征进行拼接的研究很少，而碎片的形状特征是图像处理中非常关键的一个特征。因此，本文主要针对碎片的形状特征在碎片拼接中的应用进行了研究，提出了一种利用碎片的形状特征进行文件碎片拼接的算法，该算法可以分别实现对规则文件碎片、双面都有内容的文件碎片以及不规则文件碎片的拼接，并且最后用</a:t>
            </a:r>
            <a:r>
              <a:rPr lang="en-US" altLang="zh-CN" sz="1800" dirty="0">
                <a:solidFill>
                  <a:srgbClr val="FFFFFF"/>
                </a:solidFill>
                <a:latin typeface="微软雅黑" pitchFamily="34" charset="-122"/>
              </a:rPr>
              <a:t>MATLAB</a:t>
            </a:r>
            <a:r>
              <a:rPr lang="zh-CN" altLang="en-US" sz="1800" dirty="0">
                <a:solidFill>
                  <a:srgbClr val="FFFFFF"/>
                </a:solidFill>
                <a:latin typeface="微软雅黑" pitchFamily="34" charset="-122"/>
              </a:rPr>
              <a:t>实现了该算法。</a:t>
            </a:r>
          </a:p>
        </p:txBody>
      </p:sp>
      <p:sp>
        <p:nvSpPr>
          <p:cNvPr id="29" name="文本框 28"/>
          <p:cNvSpPr txBox="1"/>
          <p:nvPr/>
        </p:nvSpPr>
        <p:spPr>
          <a:xfrm>
            <a:off x="1557466"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30" name="文本框 29"/>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31" name="文本框 30"/>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32" name="文本框 31"/>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33" name="文本框 32"/>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34" name="直接连接符 18"/>
          <p:cNvCxnSpPr/>
          <p:nvPr/>
        </p:nvCxnSpPr>
        <p:spPr>
          <a:xfrm>
            <a:off x="2857062"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2969336" y="169252"/>
            <a:ext cx="1629278" cy="276997"/>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选题依据和意义</a:t>
            </a:r>
            <a:endParaRPr lang="zh-HK" altLang="en-US" sz="1200" spc="300" dirty="0">
              <a:solidFill>
                <a:schemeClr val="tx2"/>
              </a:solidFill>
              <a:latin typeface="微软雅黑" pitchFamily="34" charset="-122"/>
              <a:ea typeface="微软雅黑" pitchFamily="34" charset="-122"/>
            </a:endParaRPr>
          </a:p>
        </p:txBody>
      </p:sp>
      <p:pic>
        <p:nvPicPr>
          <p:cNvPr id="5" name="图片 4" descr="befa7fe2e876e8d605430a020c70324c"/>
          <p:cNvPicPr>
            <a:picLocks noChangeAspect="1"/>
          </p:cNvPicPr>
          <p:nvPr/>
        </p:nvPicPr>
        <p:blipFill>
          <a:blip r:embed="rId1"/>
          <a:srcRect/>
          <a:stretch>
            <a:fillRect/>
          </a:stretch>
        </p:blipFill>
        <p:spPr>
          <a:xfrm>
            <a:off x="1363980" y="1680210"/>
            <a:ext cx="3640455" cy="3114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246305" y="3158890"/>
            <a:ext cx="7734459" cy="1200327"/>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8000" b="1" spc="300" dirty="0" smtClean="0">
                <a:solidFill>
                  <a:schemeClr val="bg1"/>
                </a:solidFill>
                <a:latin typeface="微软雅黑" pitchFamily="34" charset="-122"/>
                <a:ea typeface="微软雅黑" pitchFamily="34" charset="-122"/>
              </a:rPr>
              <a:t>国内外研究现状</a:t>
            </a:r>
            <a:endParaRPr lang="en-US" altLang="zh-CN" sz="8000" b="1" spc="300" dirty="0">
              <a:solidFill>
                <a:schemeClr val="bg1"/>
              </a:solidFill>
              <a:latin typeface="微软雅黑" pitchFamily="34" charset="-122"/>
              <a:ea typeface="微软雅黑" pitchFamily="34" charset="-122"/>
            </a:endParaRPr>
          </a:p>
        </p:txBody>
      </p:sp>
      <p:grpSp>
        <p:nvGrpSpPr>
          <p:cNvPr id="16" name="Group 4"/>
          <p:cNvGrpSpPr>
            <a:grpSpLocks noChangeAspect="1"/>
          </p:cNvGrpSpPr>
          <p:nvPr/>
        </p:nvGrpSpPr>
        <p:grpSpPr bwMode="auto">
          <a:xfrm rot="19764056">
            <a:off x="1526889" y="24957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
        <p:nvSpPr>
          <p:cNvPr id="19" name="文本框 18"/>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20" name="文本框 19"/>
          <p:cNvSpPr txBox="1"/>
          <p:nvPr/>
        </p:nvSpPr>
        <p:spPr>
          <a:xfrm>
            <a:off x="1653313" y="161066"/>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21" name="文本框 20"/>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22" name="文本框 21"/>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23" name="文本框 22"/>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24"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31"/>
          <p:cNvCxnSpPr/>
          <p:nvPr/>
        </p:nvCxnSpPr>
        <p:spPr>
          <a:xfrm>
            <a:off x="6308171"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739393" y="170982"/>
            <a:ext cx="1534273" cy="276997"/>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国内外研究现状</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1035265" y="1930759"/>
            <a:ext cx="4325257" cy="3577043"/>
            <a:chOff x="1035264" y="1930759"/>
            <a:chExt cx="4325258" cy="3577042"/>
          </a:xfrm>
        </p:grpSpPr>
        <p:sp>
          <p:nvSpPr>
            <p:cNvPr id="32" name="Freeform 5"/>
            <p:cNvSpPr/>
            <p:nvPr/>
          </p:nvSpPr>
          <p:spPr bwMode="auto">
            <a:xfrm>
              <a:off x="2850242" y="1975207"/>
              <a:ext cx="1893293" cy="1616019"/>
            </a:xfrm>
            <a:custGeom>
              <a:avLst/>
              <a:gdLst>
                <a:gd name="T0" fmla="*/ 1775 w 1883"/>
                <a:gd name="T1" fmla="*/ 136 h 1607"/>
                <a:gd name="T2" fmla="*/ 1667 w 1883"/>
                <a:gd name="T3" fmla="*/ 156 h 1607"/>
                <a:gd name="T4" fmla="*/ 1606 w 1883"/>
                <a:gd name="T5" fmla="*/ 76 h 1607"/>
                <a:gd name="T6" fmla="*/ 1541 w 1883"/>
                <a:gd name="T7" fmla="*/ 79 h 1607"/>
                <a:gd name="T8" fmla="*/ 1488 w 1883"/>
                <a:gd name="T9" fmla="*/ 29 h 1607"/>
                <a:gd name="T10" fmla="*/ 1503 w 1883"/>
                <a:gd name="T11" fmla="*/ 60 h 1607"/>
                <a:gd name="T12" fmla="*/ 1516 w 1883"/>
                <a:gd name="T13" fmla="*/ 110 h 1607"/>
                <a:gd name="T14" fmla="*/ 1458 w 1883"/>
                <a:gd name="T15" fmla="*/ 323 h 1607"/>
                <a:gd name="T16" fmla="*/ 1295 w 1883"/>
                <a:gd name="T17" fmla="*/ 415 h 1607"/>
                <a:gd name="T18" fmla="*/ 1378 w 1883"/>
                <a:gd name="T19" fmla="*/ 564 h 1607"/>
                <a:gd name="T20" fmla="*/ 1498 w 1883"/>
                <a:gd name="T21" fmla="*/ 566 h 1607"/>
                <a:gd name="T22" fmla="*/ 1344 w 1883"/>
                <a:gd name="T23" fmla="*/ 714 h 1607"/>
                <a:gd name="T24" fmla="*/ 1202 w 1883"/>
                <a:gd name="T25" fmla="*/ 877 h 1607"/>
                <a:gd name="T26" fmla="*/ 1038 w 1883"/>
                <a:gd name="T27" fmla="*/ 960 h 1607"/>
                <a:gd name="T28" fmla="*/ 933 w 1883"/>
                <a:gd name="T29" fmla="*/ 1115 h 1607"/>
                <a:gd name="T30" fmla="*/ 567 w 1883"/>
                <a:gd name="T31" fmla="*/ 1228 h 1607"/>
                <a:gd name="T32" fmla="*/ 267 w 1883"/>
                <a:gd name="T33" fmla="*/ 1127 h 1607"/>
                <a:gd name="T34" fmla="*/ 3 w 1883"/>
                <a:gd name="T35" fmla="*/ 1114 h 1607"/>
                <a:gd name="T36" fmla="*/ 31 w 1883"/>
                <a:gd name="T37" fmla="*/ 1198 h 1607"/>
                <a:gd name="T38" fmla="*/ 62 w 1883"/>
                <a:gd name="T39" fmla="*/ 1304 h 1607"/>
                <a:gd name="T40" fmla="*/ 183 w 1883"/>
                <a:gd name="T41" fmla="*/ 1275 h 1607"/>
                <a:gd name="T42" fmla="*/ 181 w 1883"/>
                <a:gd name="T43" fmla="*/ 1379 h 1607"/>
                <a:gd name="T44" fmla="*/ 251 w 1883"/>
                <a:gd name="T45" fmla="*/ 1429 h 1607"/>
                <a:gd name="T46" fmla="*/ 289 w 1883"/>
                <a:gd name="T47" fmla="*/ 1475 h 1607"/>
                <a:gd name="T48" fmla="*/ 319 w 1883"/>
                <a:gd name="T49" fmla="*/ 1467 h 1607"/>
                <a:gd name="T50" fmla="*/ 474 w 1883"/>
                <a:gd name="T51" fmla="*/ 1413 h 1607"/>
                <a:gd name="T52" fmla="*/ 504 w 1883"/>
                <a:gd name="T53" fmla="*/ 1483 h 1607"/>
                <a:gd name="T54" fmla="*/ 441 w 1883"/>
                <a:gd name="T55" fmla="*/ 1534 h 1607"/>
                <a:gd name="T56" fmla="*/ 552 w 1883"/>
                <a:gd name="T57" fmla="*/ 1596 h 1607"/>
                <a:gd name="T58" fmla="*/ 624 w 1883"/>
                <a:gd name="T59" fmla="*/ 1460 h 1607"/>
                <a:gd name="T60" fmla="*/ 690 w 1883"/>
                <a:gd name="T61" fmla="*/ 1441 h 1607"/>
                <a:gd name="T62" fmla="*/ 712 w 1883"/>
                <a:gd name="T63" fmla="*/ 1556 h 1607"/>
                <a:gd name="T64" fmla="*/ 809 w 1883"/>
                <a:gd name="T65" fmla="*/ 1605 h 1607"/>
                <a:gd name="T66" fmla="*/ 878 w 1883"/>
                <a:gd name="T67" fmla="*/ 1488 h 1607"/>
                <a:gd name="T68" fmla="*/ 967 w 1883"/>
                <a:gd name="T69" fmla="*/ 1421 h 1607"/>
                <a:gd name="T70" fmla="*/ 995 w 1883"/>
                <a:gd name="T71" fmla="*/ 1407 h 1607"/>
                <a:gd name="T72" fmla="*/ 1062 w 1883"/>
                <a:gd name="T73" fmla="*/ 1388 h 1607"/>
                <a:gd name="T74" fmla="*/ 1122 w 1883"/>
                <a:gd name="T75" fmla="*/ 1328 h 1607"/>
                <a:gd name="T76" fmla="*/ 1205 w 1883"/>
                <a:gd name="T77" fmla="*/ 1300 h 1607"/>
                <a:gd name="T78" fmla="*/ 1203 w 1883"/>
                <a:gd name="T79" fmla="*/ 1221 h 1607"/>
                <a:gd name="T80" fmla="*/ 1263 w 1883"/>
                <a:gd name="T81" fmla="*/ 1109 h 1607"/>
                <a:gd name="T82" fmla="*/ 1303 w 1883"/>
                <a:gd name="T83" fmla="*/ 1182 h 1607"/>
                <a:gd name="T84" fmla="*/ 1335 w 1883"/>
                <a:gd name="T85" fmla="*/ 1142 h 1607"/>
                <a:gd name="T86" fmla="*/ 1416 w 1883"/>
                <a:gd name="T87" fmla="*/ 1065 h 1607"/>
                <a:gd name="T88" fmla="*/ 1482 w 1883"/>
                <a:gd name="T89" fmla="*/ 1050 h 1607"/>
                <a:gd name="T90" fmla="*/ 1509 w 1883"/>
                <a:gd name="T91" fmla="*/ 1102 h 1607"/>
                <a:gd name="T92" fmla="*/ 1587 w 1883"/>
                <a:gd name="T93" fmla="*/ 1173 h 1607"/>
                <a:gd name="T94" fmla="*/ 1617 w 1883"/>
                <a:gd name="T95" fmla="*/ 1150 h 1607"/>
                <a:gd name="T96" fmla="*/ 1669 w 1883"/>
                <a:gd name="T97" fmla="*/ 1098 h 1607"/>
                <a:gd name="T98" fmla="*/ 1785 w 1883"/>
                <a:gd name="T99" fmla="*/ 1017 h 1607"/>
                <a:gd name="T100" fmla="*/ 1878 w 1883"/>
                <a:gd name="T101" fmla="*/ 935 h 1607"/>
                <a:gd name="T102" fmla="*/ 1845 w 1883"/>
                <a:gd name="T103" fmla="*/ 855 h 1607"/>
                <a:gd name="T104" fmla="*/ 1778 w 1883"/>
                <a:gd name="T105" fmla="*/ 850 h 1607"/>
                <a:gd name="T106" fmla="*/ 1733 w 1883"/>
                <a:gd name="T107" fmla="*/ 779 h 1607"/>
                <a:gd name="T108" fmla="*/ 1681 w 1883"/>
                <a:gd name="T109" fmla="*/ 694 h 1607"/>
                <a:gd name="T110" fmla="*/ 1720 w 1883"/>
                <a:gd name="T111" fmla="*/ 670 h 1607"/>
                <a:gd name="T112" fmla="*/ 1746 w 1883"/>
                <a:gd name="T113" fmla="*/ 596 h 1607"/>
                <a:gd name="T114" fmla="*/ 1735 w 1883"/>
                <a:gd name="T115" fmla="*/ 501 h 1607"/>
                <a:gd name="T116" fmla="*/ 1774 w 1883"/>
                <a:gd name="T117" fmla="*/ 445 h 1607"/>
                <a:gd name="T118" fmla="*/ 1824 w 1883"/>
                <a:gd name="T119" fmla="*/ 431 h 1607"/>
                <a:gd name="T120" fmla="*/ 1843 w 1883"/>
                <a:gd name="T121" fmla="*/ 331 h 1607"/>
                <a:gd name="T122" fmla="*/ 1849 w 1883"/>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3" h="1607">
                  <a:moveTo>
                    <a:pt x="1845" y="171"/>
                  </a:moveTo>
                  <a:cubicBezTo>
                    <a:pt x="1838" y="147"/>
                    <a:pt x="1838" y="147"/>
                    <a:pt x="1838" y="147"/>
                  </a:cubicBezTo>
                  <a:cubicBezTo>
                    <a:pt x="1819" y="115"/>
                    <a:pt x="1819" y="115"/>
                    <a:pt x="1819" y="115"/>
                  </a:cubicBezTo>
                  <a:cubicBezTo>
                    <a:pt x="1803" y="106"/>
                    <a:pt x="1803" y="106"/>
                    <a:pt x="1803" y="106"/>
                  </a:cubicBezTo>
                  <a:cubicBezTo>
                    <a:pt x="1787" y="115"/>
                    <a:pt x="1787" y="115"/>
                    <a:pt x="1787"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4" y="141"/>
                    <a:pt x="1744" y="141"/>
                    <a:pt x="1744" y="141"/>
                  </a:cubicBezTo>
                  <a:cubicBezTo>
                    <a:pt x="1741" y="143"/>
                    <a:pt x="1738" y="144"/>
                    <a:pt x="1736" y="147"/>
                  </a:cubicBezTo>
                  <a:cubicBezTo>
                    <a:pt x="1729" y="155"/>
                    <a:pt x="1729" y="155"/>
                    <a:pt x="1729" y="155"/>
                  </a:cubicBezTo>
                  <a:cubicBezTo>
                    <a:pt x="1714" y="167"/>
                    <a:pt x="1714" y="167"/>
                    <a:pt x="1714" y="167"/>
                  </a:cubicBezTo>
                  <a:cubicBezTo>
                    <a:pt x="1709" y="170"/>
                    <a:pt x="1709" y="170"/>
                    <a:pt x="1709" y="170"/>
                  </a:cubicBezTo>
                  <a:cubicBezTo>
                    <a:pt x="1696" y="172"/>
                    <a:pt x="1696" y="172"/>
                    <a:pt x="1696" y="172"/>
                  </a:cubicBezTo>
                  <a:cubicBezTo>
                    <a:pt x="1689" y="171"/>
                    <a:pt x="1680" y="165"/>
                    <a:pt x="1667" y="156"/>
                  </a:cubicBezTo>
                  <a:cubicBezTo>
                    <a:pt x="1666" y="155"/>
                    <a:pt x="1666" y="155"/>
                    <a:pt x="1666" y="155"/>
                  </a:cubicBezTo>
                  <a:cubicBezTo>
                    <a:pt x="1645" y="134"/>
                    <a:pt x="1634" y="119"/>
                    <a:pt x="1634" y="110"/>
                  </a:cubicBezTo>
                  <a:cubicBezTo>
                    <a:pt x="1634" y="83"/>
                    <a:pt x="1634" y="83"/>
                    <a:pt x="1634" y="83"/>
                  </a:cubicBezTo>
                  <a:cubicBezTo>
                    <a:pt x="1634" y="82"/>
                    <a:pt x="1634" y="82"/>
                    <a:pt x="1634" y="82"/>
                  </a:cubicBezTo>
                  <a:cubicBezTo>
                    <a:pt x="1634" y="81"/>
                    <a:pt x="1634" y="81"/>
                    <a:pt x="1634" y="81"/>
                  </a:cubicBezTo>
                  <a:cubicBezTo>
                    <a:pt x="1638" y="76"/>
                    <a:pt x="1638" y="76"/>
                    <a:pt x="1638" y="76"/>
                  </a:cubicBezTo>
                  <a:cubicBezTo>
                    <a:pt x="1607" y="65"/>
                    <a:pt x="1607" y="65"/>
                    <a:pt x="1607" y="65"/>
                  </a:cubicBezTo>
                  <a:cubicBezTo>
                    <a:pt x="1606" y="76"/>
                    <a:pt x="1606" y="76"/>
                    <a:pt x="1606" y="76"/>
                  </a:cubicBezTo>
                  <a:cubicBezTo>
                    <a:pt x="1606" y="79"/>
                    <a:pt x="1603" y="83"/>
                    <a:pt x="1597"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1" y="79"/>
                    <a:pt x="1541" y="79"/>
                    <a:pt x="1541" y="79"/>
                  </a:cubicBezTo>
                  <a:cubicBezTo>
                    <a:pt x="1540" y="78"/>
                    <a:pt x="1540" y="78"/>
                    <a:pt x="1540" y="78"/>
                  </a:cubicBezTo>
                  <a:cubicBezTo>
                    <a:pt x="1540" y="78"/>
                    <a:pt x="1540" y="78"/>
                    <a:pt x="1540" y="78"/>
                  </a:cubicBezTo>
                  <a:cubicBezTo>
                    <a:pt x="1536" y="66"/>
                    <a:pt x="1534" y="55"/>
                    <a:pt x="1534" y="42"/>
                  </a:cubicBezTo>
                  <a:cubicBezTo>
                    <a:pt x="1534" y="31"/>
                    <a:pt x="1535" y="25"/>
                    <a:pt x="1539" y="21"/>
                  </a:cubicBezTo>
                  <a:cubicBezTo>
                    <a:pt x="1546" y="9"/>
                    <a:pt x="1546" y="9"/>
                    <a:pt x="1546" y="9"/>
                  </a:cubicBezTo>
                  <a:cubicBezTo>
                    <a:pt x="1544" y="0"/>
                    <a:pt x="1544" y="0"/>
                    <a:pt x="1544" y="0"/>
                  </a:cubicBezTo>
                  <a:cubicBezTo>
                    <a:pt x="1516" y="4"/>
                    <a:pt x="1516" y="4"/>
                    <a:pt x="1516" y="4"/>
                  </a:cubicBezTo>
                  <a:cubicBezTo>
                    <a:pt x="1502"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3" y="60"/>
                    <a:pt x="1503" y="60"/>
                    <a:pt x="1503"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6" y="107"/>
                    <a:pt x="1516" y="107"/>
                    <a:pt x="1516" y="107"/>
                  </a:cubicBezTo>
                  <a:cubicBezTo>
                    <a:pt x="1516" y="108"/>
                    <a:pt x="1516" y="108"/>
                    <a:pt x="1516" y="108"/>
                  </a:cubicBezTo>
                  <a:cubicBezTo>
                    <a:pt x="1516" y="109"/>
                    <a:pt x="1516" y="109"/>
                    <a:pt x="1516" y="109"/>
                  </a:cubicBezTo>
                  <a:cubicBezTo>
                    <a:pt x="1516" y="110"/>
                    <a:pt x="1516" y="110"/>
                    <a:pt x="1516" y="110"/>
                  </a:cubicBezTo>
                  <a:cubicBezTo>
                    <a:pt x="1481" y="179"/>
                    <a:pt x="1481" y="179"/>
                    <a:pt x="1481" y="179"/>
                  </a:cubicBezTo>
                  <a:cubicBezTo>
                    <a:pt x="1475" y="189"/>
                    <a:pt x="1472" y="214"/>
                    <a:pt x="1470" y="252"/>
                  </a:cubicBezTo>
                  <a:cubicBezTo>
                    <a:pt x="1470" y="255"/>
                    <a:pt x="1470" y="255"/>
                    <a:pt x="1470" y="255"/>
                  </a:cubicBezTo>
                  <a:cubicBezTo>
                    <a:pt x="1456" y="281"/>
                    <a:pt x="1456" y="281"/>
                    <a:pt x="1456" y="281"/>
                  </a:cubicBezTo>
                  <a:cubicBezTo>
                    <a:pt x="1465" y="292"/>
                    <a:pt x="1465" y="292"/>
                    <a:pt x="1465" y="292"/>
                  </a:cubicBezTo>
                  <a:cubicBezTo>
                    <a:pt x="1465" y="294"/>
                    <a:pt x="1465" y="294"/>
                    <a:pt x="1465" y="294"/>
                  </a:cubicBezTo>
                  <a:cubicBezTo>
                    <a:pt x="1467" y="310"/>
                    <a:pt x="1465" y="319"/>
                    <a:pt x="1461" y="322"/>
                  </a:cubicBezTo>
                  <a:cubicBezTo>
                    <a:pt x="1458" y="323"/>
                    <a:pt x="1458" y="323"/>
                    <a:pt x="1458" y="323"/>
                  </a:cubicBezTo>
                  <a:cubicBezTo>
                    <a:pt x="1451" y="327"/>
                    <a:pt x="1426" y="352"/>
                    <a:pt x="1387" y="400"/>
                  </a:cubicBezTo>
                  <a:cubicBezTo>
                    <a:pt x="1384" y="403"/>
                    <a:pt x="1384" y="403"/>
                    <a:pt x="1384" y="403"/>
                  </a:cubicBezTo>
                  <a:cubicBezTo>
                    <a:pt x="1382" y="402"/>
                    <a:pt x="1382" y="402"/>
                    <a:pt x="1382" y="402"/>
                  </a:cubicBezTo>
                  <a:cubicBezTo>
                    <a:pt x="1379" y="400"/>
                    <a:pt x="1379" y="400"/>
                    <a:pt x="1379" y="400"/>
                  </a:cubicBezTo>
                  <a:cubicBezTo>
                    <a:pt x="1365" y="390"/>
                    <a:pt x="1353" y="382"/>
                    <a:pt x="1345" y="373"/>
                  </a:cubicBezTo>
                  <a:cubicBezTo>
                    <a:pt x="1339" y="369"/>
                    <a:pt x="1323" y="366"/>
                    <a:pt x="1297" y="366"/>
                  </a:cubicBezTo>
                  <a:cubicBezTo>
                    <a:pt x="1296" y="414"/>
                    <a:pt x="1296" y="414"/>
                    <a:pt x="1296" y="414"/>
                  </a:cubicBezTo>
                  <a:cubicBezTo>
                    <a:pt x="1295" y="415"/>
                    <a:pt x="1295" y="415"/>
                    <a:pt x="1295" y="415"/>
                  </a:cubicBezTo>
                  <a:cubicBezTo>
                    <a:pt x="1276" y="507"/>
                    <a:pt x="1276" y="507"/>
                    <a:pt x="1276" y="507"/>
                  </a:cubicBezTo>
                  <a:cubicBezTo>
                    <a:pt x="1271" y="519"/>
                    <a:pt x="1270" y="540"/>
                    <a:pt x="1270" y="572"/>
                  </a:cubicBezTo>
                  <a:cubicBezTo>
                    <a:pt x="1278" y="581"/>
                    <a:pt x="1278" y="581"/>
                    <a:pt x="1278" y="581"/>
                  </a:cubicBezTo>
                  <a:cubicBezTo>
                    <a:pt x="1284" y="569"/>
                    <a:pt x="1284" y="569"/>
                    <a:pt x="1284" y="569"/>
                  </a:cubicBezTo>
                  <a:cubicBezTo>
                    <a:pt x="1285" y="569"/>
                    <a:pt x="1285" y="569"/>
                    <a:pt x="1285" y="569"/>
                  </a:cubicBezTo>
                  <a:cubicBezTo>
                    <a:pt x="1286" y="566"/>
                    <a:pt x="1286" y="566"/>
                    <a:pt x="1286" y="566"/>
                  </a:cubicBezTo>
                  <a:cubicBezTo>
                    <a:pt x="1310" y="554"/>
                    <a:pt x="1310" y="554"/>
                    <a:pt x="1310" y="554"/>
                  </a:cubicBezTo>
                  <a:cubicBezTo>
                    <a:pt x="1378" y="564"/>
                    <a:pt x="1378" y="564"/>
                    <a:pt x="1378" y="564"/>
                  </a:cubicBezTo>
                  <a:cubicBezTo>
                    <a:pt x="1385" y="556"/>
                    <a:pt x="1385" y="556"/>
                    <a:pt x="1385"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4" y="532"/>
                    <a:pt x="1424" y="532"/>
                    <a:pt x="1424" y="532"/>
                  </a:cubicBezTo>
                  <a:cubicBezTo>
                    <a:pt x="1459" y="529"/>
                    <a:pt x="1459" y="529"/>
                    <a:pt x="1459" y="529"/>
                  </a:cubicBezTo>
                  <a:cubicBezTo>
                    <a:pt x="1470" y="532"/>
                    <a:pt x="1482" y="545"/>
                    <a:pt x="1498" y="566"/>
                  </a:cubicBezTo>
                  <a:cubicBezTo>
                    <a:pt x="1540" y="588"/>
                    <a:pt x="1564" y="607"/>
                    <a:pt x="1569" y="623"/>
                  </a:cubicBezTo>
                  <a:cubicBezTo>
                    <a:pt x="1572" y="632"/>
                    <a:pt x="1572" y="638"/>
                    <a:pt x="1569" y="646"/>
                  </a:cubicBezTo>
                  <a:cubicBezTo>
                    <a:pt x="1566" y="653"/>
                    <a:pt x="1558" y="657"/>
                    <a:pt x="1548" y="658"/>
                  </a:cubicBezTo>
                  <a:cubicBezTo>
                    <a:pt x="1547" y="658"/>
                    <a:pt x="1547" y="658"/>
                    <a:pt x="1547" y="658"/>
                  </a:cubicBezTo>
                  <a:cubicBezTo>
                    <a:pt x="1495" y="656"/>
                    <a:pt x="1465" y="656"/>
                    <a:pt x="1455" y="659"/>
                  </a:cubicBezTo>
                  <a:cubicBezTo>
                    <a:pt x="1430" y="676"/>
                    <a:pt x="1430" y="676"/>
                    <a:pt x="1430" y="676"/>
                  </a:cubicBezTo>
                  <a:cubicBezTo>
                    <a:pt x="1398" y="699"/>
                    <a:pt x="1377" y="711"/>
                    <a:pt x="1365" y="711"/>
                  </a:cubicBezTo>
                  <a:cubicBezTo>
                    <a:pt x="1344" y="714"/>
                    <a:pt x="1344" y="714"/>
                    <a:pt x="1344" y="714"/>
                  </a:cubicBezTo>
                  <a:cubicBezTo>
                    <a:pt x="1331" y="767"/>
                    <a:pt x="1331" y="767"/>
                    <a:pt x="1331" y="767"/>
                  </a:cubicBezTo>
                  <a:cubicBezTo>
                    <a:pt x="1328" y="783"/>
                    <a:pt x="1323" y="793"/>
                    <a:pt x="1314" y="801"/>
                  </a:cubicBezTo>
                  <a:cubicBezTo>
                    <a:pt x="1305" y="809"/>
                    <a:pt x="1292" y="814"/>
                    <a:pt x="1276" y="818"/>
                  </a:cubicBezTo>
                  <a:cubicBezTo>
                    <a:pt x="1255"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3" y="897"/>
                    <a:pt x="1153" y="897"/>
                    <a:pt x="1153" y="897"/>
                  </a:cubicBezTo>
                  <a:cubicBezTo>
                    <a:pt x="1150" y="897"/>
                    <a:pt x="1150" y="897"/>
                    <a:pt x="1150" y="897"/>
                  </a:cubicBezTo>
                  <a:cubicBezTo>
                    <a:pt x="1126" y="891"/>
                    <a:pt x="1126" y="891"/>
                    <a:pt x="1126" y="891"/>
                  </a:cubicBezTo>
                  <a:cubicBezTo>
                    <a:pt x="1107" y="888"/>
                    <a:pt x="1092" y="883"/>
                    <a:pt x="1082" y="877"/>
                  </a:cubicBezTo>
                  <a:cubicBezTo>
                    <a:pt x="1070" y="870"/>
                    <a:pt x="1056" y="869"/>
                    <a:pt x="1041" y="874"/>
                  </a:cubicBezTo>
                  <a:cubicBezTo>
                    <a:pt x="1029" y="891"/>
                    <a:pt x="1022" y="914"/>
                    <a:pt x="1023" y="938"/>
                  </a:cubicBezTo>
                  <a:cubicBezTo>
                    <a:pt x="1024" y="951"/>
                    <a:pt x="1027" y="959"/>
                    <a:pt x="1031" y="961"/>
                  </a:cubicBezTo>
                  <a:cubicBezTo>
                    <a:pt x="1038" y="960"/>
                    <a:pt x="1038" y="960"/>
                    <a:pt x="1038" y="960"/>
                  </a:cubicBezTo>
                  <a:cubicBezTo>
                    <a:pt x="1046" y="955"/>
                    <a:pt x="1046" y="955"/>
                    <a:pt x="1046" y="955"/>
                  </a:cubicBezTo>
                  <a:cubicBezTo>
                    <a:pt x="1049" y="989"/>
                    <a:pt x="1049" y="989"/>
                    <a:pt x="1049" y="989"/>
                  </a:cubicBezTo>
                  <a:cubicBezTo>
                    <a:pt x="1049" y="1000"/>
                    <a:pt x="1044" y="1009"/>
                    <a:pt x="1036" y="1015"/>
                  </a:cubicBezTo>
                  <a:cubicBezTo>
                    <a:pt x="1031" y="1019"/>
                    <a:pt x="1021" y="1023"/>
                    <a:pt x="1007" y="1028"/>
                  </a:cubicBezTo>
                  <a:cubicBezTo>
                    <a:pt x="999" y="1030"/>
                    <a:pt x="999" y="1030"/>
                    <a:pt x="999" y="1030"/>
                  </a:cubicBezTo>
                  <a:cubicBezTo>
                    <a:pt x="988" y="1034"/>
                    <a:pt x="966" y="1062"/>
                    <a:pt x="934" y="1114"/>
                  </a:cubicBezTo>
                  <a:cubicBezTo>
                    <a:pt x="934" y="1115"/>
                    <a:pt x="934" y="1115"/>
                    <a:pt x="934" y="1115"/>
                  </a:cubicBezTo>
                  <a:cubicBezTo>
                    <a:pt x="933" y="1115"/>
                    <a:pt x="933" y="1115"/>
                    <a:pt x="933" y="1115"/>
                  </a:cubicBezTo>
                  <a:cubicBezTo>
                    <a:pt x="901" y="1134"/>
                    <a:pt x="901" y="1134"/>
                    <a:pt x="901" y="1134"/>
                  </a:cubicBezTo>
                  <a:cubicBezTo>
                    <a:pt x="906" y="1134"/>
                    <a:pt x="909" y="1136"/>
                    <a:pt x="908" y="1141"/>
                  </a:cubicBezTo>
                  <a:cubicBezTo>
                    <a:pt x="907" y="1145"/>
                    <a:pt x="904" y="1146"/>
                    <a:pt x="896" y="1147"/>
                  </a:cubicBezTo>
                  <a:cubicBezTo>
                    <a:pt x="806" y="1145"/>
                    <a:pt x="806" y="1145"/>
                    <a:pt x="806" y="1145"/>
                  </a:cubicBezTo>
                  <a:cubicBezTo>
                    <a:pt x="706" y="1142"/>
                    <a:pt x="627" y="1169"/>
                    <a:pt x="572" y="1226"/>
                  </a:cubicBezTo>
                  <a:cubicBezTo>
                    <a:pt x="570" y="1227"/>
                    <a:pt x="570" y="1227"/>
                    <a:pt x="570" y="1227"/>
                  </a:cubicBezTo>
                  <a:cubicBezTo>
                    <a:pt x="568" y="1228"/>
                    <a:pt x="568" y="1228"/>
                    <a:pt x="568" y="1228"/>
                  </a:cubicBezTo>
                  <a:cubicBezTo>
                    <a:pt x="567" y="1228"/>
                    <a:pt x="567" y="1228"/>
                    <a:pt x="567" y="1228"/>
                  </a:cubicBezTo>
                  <a:cubicBezTo>
                    <a:pt x="530" y="1232"/>
                    <a:pt x="530" y="1232"/>
                    <a:pt x="530" y="1232"/>
                  </a:cubicBezTo>
                  <a:cubicBezTo>
                    <a:pt x="528" y="1233"/>
                    <a:pt x="528" y="1233"/>
                    <a:pt x="528" y="1233"/>
                  </a:cubicBezTo>
                  <a:cubicBezTo>
                    <a:pt x="526" y="1233"/>
                    <a:pt x="526" y="1233"/>
                    <a:pt x="526" y="1233"/>
                  </a:cubicBezTo>
                  <a:cubicBezTo>
                    <a:pt x="516" y="1208"/>
                    <a:pt x="516" y="1208"/>
                    <a:pt x="516" y="1208"/>
                  </a:cubicBezTo>
                  <a:cubicBezTo>
                    <a:pt x="478" y="1218"/>
                    <a:pt x="478" y="1218"/>
                    <a:pt x="478" y="1218"/>
                  </a:cubicBezTo>
                  <a:cubicBezTo>
                    <a:pt x="458" y="1219"/>
                    <a:pt x="431" y="1213"/>
                    <a:pt x="402" y="1199"/>
                  </a:cubicBezTo>
                  <a:cubicBezTo>
                    <a:pt x="374" y="1187"/>
                    <a:pt x="350" y="1171"/>
                    <a:pt x="326" y="1152"/>
                  </a:cubicBezTo>
                  <a:cubicBezTo>
                    <a:pt x="310" y="1140"/>
                    <a:pt x="290" y="1131"/>
                    <a:pt x="267" y="1127"/>
                  </a:cubicBezTo>
                  <a:cubicBezTo>
                    <a:pt x="233" y="1124"/>
                    <a:pt x="233" y="1124"/>
                    <a:pt x="233" y="1124"/>
                  </a:cubicBezTo>
                  <a:cubicBezTo>
                    <a:pt x="195" y="1129"/>
                    <a:pt x="195" y="1129"/>
                    <a:pt x="195" y="1129"/>
                  </a:cubicBezTo>
                  <a:cubicBezTo>
                    <a:pt x="167" y="1133"/>
                    <a:pt x="140" y="1133"/>
                    <a:pt x="115" y="1131"/>
                  </a:cubicBezTo>
                  <a:cubicBezTo>
                    <a:pt x="84" y="1129"/>
                    <a:pt x="47"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3" y="1146"/>
                    <a:pt x="13" y="1146"/>
                    <a:pt x="13" y="1146"/>
                  </a:cubicBezTo>
                  <a:cubicBezTo>
                    <a:pt x="35" y="1173"/>
                    <a:pt x="35" y="1173"/>
                    <a:pt x="35" y="1173"/>
                  </a:cubicBezTo>
                  <a:cubicBezTo>
                    <a:pt x="36" y="1176"/>
                    <a:pt x="36" y="1176"/>
                    <a:pt x="36" y="1176"/>
                  </a:cubicBezTo>
                  <a:cubicBezTo>
                    <a:pt x="32" y="1196"/>
                    <a:pt x="32" y="1196"/>
                    <a:pt x="32" y="1196"/>
                  </a:cubicBezTo>
                  <a:cubicBezTo>
                    <a:pt x="32" y="1198"/>
                    <a:pt x="32" y="1198"/>
                    <a:pt x="32" y="1198"/>
                  </a:cubicBezTo>
                  <a:cubicBezTo>
                    <a:pt x="31" y="1198"/>
                    <a:pt x="31" y="1198"/>
                    <a:pt x="31" y="1198"/>
                  </a:cubicBezTo>
                  <a:cubicBezTo>
                    <a:pt x="19" y="1214"/>
                    <a:pt x="19" y="1214"/>
                    <a:pt x="19" y="1214"/>
                  </a:cubicBezTo>
                  <a:cubicBezTo>
                    <a:pt x="32" y="1228"/>
                    <a:pt x="32" y="1228"/>
                    <a:pt x="32"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1" y="1312"/>
                    <a:pt x="71" y="1312"/>
                    <a:pt x="71" y="1312"/>
                  </a:cubicBezTo>
                  <a:cubicBezTo>
                    <a:pt x="78" y="1309"/>
                    <a:pt x="78" y="1309"/>
                    <a:pt x="78" y="1309"/>
                  </a:cubicBezTo>
                  <a:cubicBezTo>
                    <a:pt x="79" y="1306"/>
                    <a:pt x="79" y="1306"/>
                    <a:pt x="79" y="1306"/>
                  </a:cubicBezTo>
                  <a:cubicBezTo>
                    <a:pt x="82" y="1298"/>
                    <a:pt x="87" y="1294"/>
                    <a:pt x="95" y="1293"/>
                  </a:cubicBezTo>
                  <a:cubicBezTo>
                    <a:pt x="103" y="1289"/>
                    <a:pt x="103" y="1289"/>
                    <a:pt x="103" y="1289"/>
                  </a:cubicBezTo>
                  <a:cubicBezTo>
                    <a:pt x="159" y="1284"/>
                    <a:pt x="159" y="1284"/>
                    <a:pt x="159" y="1284"/>
                  </a:cubicBezTo>
                  <a:cubicBezTo>
                    <a:pt x="181" y="1276"/>
                    <a:pt x="181" y="1276"/>
                    <a:pt x="181" y="1276"/>
                  </a:cubicBezTo>
                  <a:cubicBezTo>
                    <a:pt x="183" y="1275"/>
                    <a:pt x="183" y="1275"/>
                    <a:pt x="183" y="1275"/>
                  </a:cubicBezTo>
                  <a:cubicBezTo>
                    <a:pt x="186" y="1272"/>
                    <a:pt x="186" y="1272"/>
                    <a:pt x="186" y="1272"/>
                  </a:cubicBezTo>
                  <a:cubicBezTo>
                    <a:pt x="198" y="1298"/>
                    <a:pt x="198" y="1298"/>
                    <a:pt x="198" y="1298"/>
                  </a:cubicBezTo>
                  <a:cubicBezTo>
                    <a:pt x="199" y="1298"/>
                    <a:pt x="199" y="1298"/>
                    <a:pt x="199" y="1298"/>
                  </a:cubicBezTo>
                  <a:cubicBezTo>
                    <a:pt x="199" y="1298"/>
                    <a:pt x="199" y="1298"/>
                    <a:pt x="199" y="1298"/>
                  </a:cubicBezTo>
                  <a:cubicBezTo>
                    <a:pt x="200" y="1304"/>
                    <a:pt x="199" y="1309"/>
                    <a:pt x="196" y="1315"/>
                  </a:cubicBezTo>
                  <a:cubicBezTo>
                    <a:pt x="165" y="1358"/>
                    <a:pt x="165" y="1358"/>
                    <a:pt x="165" y="1358"/>
                  </a:cubicBezTo>
                  <a:cubicBezTo>
                    <a:pt x="167" y="1365"/>
                    <a:pt x="167" y="1365"/>
                    <a:pt x="167" y="1365"/>
                  </a:cubicBezTo>
                  <a:cubicBezTo>
                    <a:pt x="181" y="1379"/>
                    <a:pt x="181" y="1379"/>
                    <a:pt x="181" y="1379"/>
                  </a:cubicBezTo>
                  <a:cubicBezTo>
                    <a:pt x="195" y="1388"/>
                    <a:pt x="195" y="1388"/>
                    <a:pt x="195" y="1388"/>
                  </a:cubicBezTo>
                  <a:cubicBezTo>
                    <a:pt x="196" y="1388"/>
                    <a:pt x="196" y="1388"/>
                    <a:pt x="196" y="1388"/>
                  </a:cubicBezTo>
                  <a:cubicBezTo>
                    <a:pt x="202" y="1396"/>
                    <a:pt x="207" y="1401"/>
                    <a:pt x="214" y="1403"/>
                  </a:cubicBezTo>
                  <a:cubicBezTo>
                    <a:pt x="221" y="1405"/>
                    <a:pt x="229" y="1412"/>
                    <a:pt x="235" y="1420"/>
                  </a:cubicBezTo>
                  <a:cubicBezTo>
                    <a:pt x="236" y="1423"/>
                    <a:pt x="236" y="1423"/>
                    <a:pt x="236" y="1423"/>
                  </a:cubicBezTo>
                  <a:cubicBezTo>
                    <a:pt x="246" y="1428"/>
                    <a:pt x="246" y="1428"/>
                    <a:pt x="246"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59" y="1469"/>
                    <a:pt x="259" y="1469"/>
                    <a:pt x="259"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7" y="1492"/>
                    <a:pt x="297" y="1492"/>
                    <a:pt x="297" y="1492"/>
                  </a:cubicBezTo>
                  <a:cubicBezTo>
                    <a:pt x="318" y="1499"/>
                    <a:pt x="318" y="1499"/>
                    <a:pt x="318" y="1499"/>
                  </a:cubicBezTo>
                  <a:cubicBezTo>
                    <a:pt x="333" y="1492"/>
                    <a:pt x="333" y="1492"/>
                    <a:pt x="333" y="1492"/>
                  </a:cubicBezTo>
                  <a:cubicBezTo>
                    <a:pt x="331" y="1484"/>
                    <a:pt x="331" y="1484"/>
                    <a:pt x="331" y="1484"/>
                  </a:cubicBezTo>
                  <a:cubicBezTo>
                    <a:pt x="317" y="1471"/>
                    <a:pt x="317" y="1471"/>
                    <a:pt x="317" y="1471"/>
                  </a:cubicBezTo>
                  <a:cubicBezTo>
                    <a:pt x="319" y="1469"/>
                    <a:pt x="319" y="1469"/>
                    <a:pt x="319" y="1469"/>
                  </a:cubicBezTo>
                  <a:cubicBezTo>
                    <a:pt x="319" y="1467"/>
                    <a:pt x="319" y="1467"/>
                    <a:pt x="319" y="1467"/>
                  </a:cubicBezTo>
                  <a:cubicBezTo>
                    <a:pt x="331" y="1445"/>
                    <a:pt x="331" y="1445"/>
                    <a:pt x="331" y="1445"/>
                  </a:cubicBezTo>
                  <a:cubicBezTo>
                    <a:pt x="356" y="1445"/>
                    <a:pt x="356" y="1445"/>
                    <a:pt x="356" y="1445"/>
                  </a:cubicBezTo>
                  <a:cubicBezTo>
                    <a:pt x="357" y="1446"/>
                    <a:pt x="357" y="1446"/>
                    <a:pt x="357" y="1446"/>
                  </a:cubicBezTo>
                  <a:cubicBezTo>
                    <a:pt x="393" y="1458"/>
                    <a:pt x="393" y="1458"/>
                    <a:pt x="393" y="1458"/>
                  </a:cubicBezTo>
                  <a:cubicBezTo>
                    <a:pt x="413" y="1455"/>
                    <a:pt x="413" y="1455"/>
                    <a:pt x="413" y="1455"/>
                  </a:cubicBezTo>
                  <a:cubicBezTo>
                    <a:pt x="429" y="1440"/>
                    <a:pt x="429" y="1440"/>
                    <a:pt x="429" y="1440"/>
                  </a:cubicBezTo>
                  <a:cubicBezTo>
                    <a:pt x="447" y="1418"/>
                    <a:pt x="459" y="1409"/>
                    <a:pt x="466" y="1414"/>
                  </a:cubicBezTo>
                  <a:cubicBezTo>
                    <a:pt x="474" y="1413"/>
                    <a:pt x="474" y="1413"/>
                    <a:pt x="474" y="1413"/>
                  </a:cubicBezTo>
                  <a:cubicBezTo>
                    <a:pt x="484" y="1413"/>
                    <a:pt x="489" y="1414"/>
                    <a:pt x="492" y="1415"/>
                  </a:cubicBezTo>
                  <a:cubicBezTo>
                    <a:pt x="493" y="1417"/>
                    <a:pt x="495" y="1419"/>
                    <a:pt x="495" y="1421"/>
                  </a:cubicBezTo>
                  <a:cubicBezTo>
                    <a:pt x="495" y="1426"/>
                    <a:pt x="499" y="1434"/>
                    <a:pt x="505" y="1446"/>
                  </a:cubicBezTo>
                  <a:cubicBezTo>
                    <a:pt x="505" y="1447"/>
                    <a:pt x="505" y="1447"/>
                    <a:pt x="505" y="1447"/>
                  </a:cubicBezTo>
                  <a:cubicBezTo>
                    <a:pt x="505" y="1448"/>
                    <a:pt x="505" y="1448"/>
                    <a:pt x="505" y="1448"/>
                  </a:cubicBezTo>
                  <a:cubicBezTo>
                    <a:pt x="508" y="1462"/>
                    <a:pt x="508" y="1462"/>
                    <a:pt x="508" y="1462"/>
                  </a:cubicBezTo>
                  <a:cubicBezTo>
                    <a:pt x="508" y="1466"/>
                    <a:pt x="508" y="1466"/>
                    <a:pt x="508" y="1466"/>
                  </a:cubicBezTo>
                  <a:cubicBezTo>
                    <a:pt x="504" y="1483"/>
                    <a:pt x="504" y="1483"/>
                    <a:pt x="504" y="1483"/>
                  </a:cubicBezTo>
                  <a:cubicBezTo>
                    <a:pt x="504" y="1483"/>
                    <a:pt x="504" y="1483"/>
                    <a:pt x="504" y="1483"/>
                  </a:cubicBezTo>
                  <a:cubicBezTo>
                    <a:pt x="504" y="1484"/>
                    <a:pt x="504" y="1484"/>
                    <a:pt x="504" y="1484"/>
                  </a:cubicBezTo>
                  <a:cubicBezTo>
                    <a:pt x="503" y="1485"/>
                    <a:pt x="503" y="1485"/>
                    <a:pt x="503" y="1485"/>
                  </a:cubicBezTo>
                  <a:cubicBezTo>
                    <a:pt x="485" y="1506"/>
                    <a:pt x="485" y="1506"/>
                    <a:pt x="485"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5" y="1565"/>
                    <a:pt x="435" y="1565"/>
                    <a:pt x="435" y="1565"/>
                  </a:cubicBezTo>
                  <a:cubicBezTo>
                    <a:pt x="439" y="1580"/>
                    <a:pt x="439" y="1580"/>
                    <a:pt x="439" y="1580"/>
                  </a:cubicBezTo>
                  <a:cubicBezTo>
                    <a:pt x="448" y="1595"/>
                    <a:pt x="448" y="1595"/>
                    <a:pt x="448" y="1595"/>
                  </a:cubicBezTo>
                  <a:cubicBezTo>
                    <a:pt x="452" y="1599"/>
                    <a:pt x="452" y="1599"/>
                    <a:pt x="452" y="1599"/>
                  </a:cubicBezTo>
                  <a:cubicBezTo>
                    <a:pt x="465" y="1607"/>
                    <a:pt x="465" y="1607"/>
                    <a:pt x="465" y="1607"/>
                  </a:cubicBezTo>
                  <a:cubicBezTo>
                    <a:pt x="509" y="1607"/>
                    <a:pt x="509" y="1607"/>
                    <a:pt x="509" y="1607"/>
                  </a:cubicBezTo>
                  <a:cubicBezTo>
                    <a:pt x="546" y="1602"/>
                    <a:pt x="546" y="1602"/>
                    <a:pt x="546" y="1602"/>
                  </a:cubicBezTo>
                  <a:cubicBezTo>
                    <a:pt x="552" y="1596"/>
                    <a:pt x="552" y="1596"/>
                    <a:pt x="552" y="1596"/>
                  </a:cubicBezTo>
                  <a:cubicBezTo>
                    <a:pt x="557" y="1590"/>
                    <a:pt x="562" y="1588"/>
                    <a:pt x="565" y="1588"/>
                  </a:cubicBezTo>
                  <a:cubicBezTo>
                    <a:pt x="591" y="1592"/>
                    <a:pt x="591" y="1592"/>
                    <a:pt x="591" y="1592"/>
                  </a:cubicBezTo>
                  <a:cubicBezTo>
                    <a:pt x="593" y="1588"/>
                    <a:pt x="593" y="1588"/>
                    <a:pt x="593" y="1588"/>
                  </a:cubicBezTo>
                  <a:cubicBezTo>
                    <a:pt x="591" y="1581"/>
                    <a:pt x="591" y="1574"/>
                    <a:pt x="595" y="1568"/>
                  </a:cubicBezTo>
                  <a:cubicBezTo>
                    <a:pt x="605" y="1550"/>
                    <a:pt x="605" y="1550"/>
                    <a:pt x="605" y="1550"/>
                  </a:cubicBezTo>
                  <a:cubicBezTo>
                    <a:pt x="605" y="1516"/>
                    <a:pt x="605" y="1516"/>
                    <a:pt x="605" y="1516"/>
                  </a:cubicBezTo>
                  <a:cubicBezTo>
                    <a:pt x="605" y="1515"/>
                    <a:pt x="605" y="1515"/>
                    <a:pt x="605" y="1515"/>
                  </a:cubicBezTo>
                  <a:cubicBezTo>
                    <a:pt x="624" y="1460"/>
                    <a:pt x="624" y="1460"/>
                    <a:pt x="624" y="1460"/>
                  </a:cubicBezTo>
                  <a:cubicBezTo>
                    <a:pt x="625" y="1459"/>
                    <a:pt x="625" y="1459"/>
                    <a:pt x="625" y="1459"/>
                  </a:cubicBezTo>
                  <a:cubicBezTo>
                    <a:pt x="625" y="1458"/>
                    <a:pt x="625" y="1458"/>
                    <a:pt x="625" y="1458"/>
                  </a:cubicBezTo>
                  <a:cubicBezTo>
                    <a:pt x="626" y="1458"/>
                    <a:pt x="626" y="1458"/>
                    <a:pt x="626" y="1458"/>
                  </a:cubicBezTo>
                  <a:cubicBezTo>
                    <a:pt x="626" y="1457"/>
                    <a:pt x="626" y="1457"/>
                    <a:pt x="626" y="1457"/>
                  </a:cubicBezTo>
                  <a:cubicBezTo>
                    <a:pt x="659" y="1431"/>
                    <a:pt x="659" y="1431"/>
                    <a:pt x="659" y="1431"/>
                  </a:cubicBezTo>
                  <a:cubicBezTo>
                    <a:pt x="661" y="1429"/>
                    <a:pt x="661" y="1429"/>
                    <a:pt x="661"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0" y="1504"/>
                    <a:pt x="700" y="1504"/>
                    <a:pt x="700" y="1504"/>
                  </a:cubicBezTo>
                  <a:cubicBezTo>
                    <a:pt x="693" y="1525"/>
                    <a:pt x="693" y="1525"/>
                    <a:pt x="693" y="1525"/>
                  </a:cubicBezTo>
                  <a:cubicBezTo>
                    <a:pt x="693" y="1548"/>
                    <a:pt x="693" y="1548"/>
                    <a:pt x="693" y="1548"/>
                  </a:cubicBezTo>
                  <a:cubicBezTo>
                    <a:pt x="700" y="1559"/>
                    <a:pt x="700" y="1559"/>
                    <a:pt x="700" y="1559"/>
                  </a:cubicBezTo>
                  <a:cubicBezTo>
                    <a:pt x="710" y="1557"/>
                    <a:pt x="710" y="1557"/>
                    <a:pt x="710" y="1557"/>
                  </a:cubicBezTo>
                  <a:cubicBezTo>
                    <a:pt x="712" y="1556"/>
                    <a:pt x="712" y="1556"/>
                    <a:pt x="712" y="1556"/>
                  </a:cubicBezTo>
                  <a:cubicBezTo>
                    <a:pt x="728" y="1557"/>
                    <a:pt x="728" y="1557"/>
                    <a:pt x="728" y="1557"/>
                  </a:cubicBezTo>
                  <a:cubicBezTo>
                    <a:pt x="736" y="1562"/>
                    <a:pt x="741" y="1569"/>
                    <a:pt x="746" y="1580"/>
                  </a:cubicBezTo>
                  <a:cubicBezTo>
                    <a:pt x="755" y="1583"/>
                    <a:pt x="755" y="1583"/>
                    <a:pt x="755" y="1583"/>
                  </a:cubicBezTo>
                  <a:cubicBezTo>
                    <a:pt x="756" y="1583"/>
                    <a:pt x="756" y="1583"/>
                    <a:pt x="756" y="1583"/>
                  </a:cubicBezTo>
                  <a:cubicBezTo>
                    <a:pt x="756" y="1583"/>
                    <a:pt x="756" y="1583"/>
                    <a:pt x="756" y="1583"/>
                  </a:cubicBezTo>
                  <a:cubicBezTo>
                    <a:pt x="757" y="1583"/>
                    <a:pt x="757" y="1583"/>
                    <a:pt x="757" y="1583"/>
                  </a:cubicBezTo>
                  <a:cubicBezTo>
                    <a:pt x="793" y="1600"/>
                    <a:pt x="793" y="1600"/>
                    <a:pt x="793" y="1600"/>
                  </a:cubicBezTo>
                  <a:cubicBezTo>
                    <a:pt x="809" y="1605"/>
                    <a:pt x="809" y="1605"/>
                    <a:pt x="809" y="1605"/>
                  </a:cubicBezTo>
                  <a:cubicBezTo>
                    <a:pt x="831" y="1602"/>
                    <a:pt x="831" y="1602"/>
                    <a:pt x="831" y="1602"/>
                  </a:cubicBezTo>
                  <a:cubicBezTo>
                    <a:pt x="841" y="1589"/>
                    <a:pt x="841" y="1589"/>
                    <a:pt x="841" y="1589"/>
                  </a:cubicBezTo>
                  <a:cubicBezTo>
                    <a:pt x="853" y="1537"/>
                    <a:pt x="853" y="1537"/>
                    <a:pt x="853" y="1537"/>
                  </a:cubicBezTo>
                  <a:cubicBezTo>
                    <a:pt x="854" y="1509"/>
                    <a:pt x="854" y="1509"/>
                    <a:pt x="854" y="1509"/>
                  </a:cubicBezTo>
                  <a:cubicBezTo>
                    <a:pt x="854" y="1507"/>
                    <a:pt x="854" y="1507"/>
                    <a:pt x="854" y="1507"/>
                  </a:cubicBezTo>
                  <a:cubicBezTo>
                    <a:pt x="857" y="1506"/>
                    <a:pt x="857" y="1506"/>
                    <a:pt x="857" y="1506"/>
                  </a:cubicBezTo>
                  <a:cubicBezTo>
                    <a:pt x="858" y="1505"/>
                    <a:pt x="858" y="1505"/>
                    <a:pt x="858" y="1505"/>
                  </a:cubicBezTo>
                  <a:cubicBezTo>
                    <a:pt x="878" y="1488"/>
                    <a:pt x="878" y="1488"/>
                    <a:pt x="878" y="1488"/>
                  </a:cubicBezTo>
                  <a:cubicBezTo>
                    <a:pt x="889" y="1473"/>
                    <a:pt x="889" y="1473"/>
                    <a:pt x="889" y="1473"/>
                  </a:cubicBezTo>
                  <a:cubicBezTo>
                    <a:pt x="890" y="1472"/>
                    <a:pt x="890" y="1472"/>
                    <a:pt x="890" y="1472"/>
                  </a:cubicBezTo>
                  <a:cubicBezTo>
                    <a:pt x="911" y="1462"/>
                    <a:pt x="911" y="1462"/>
                    <a:pt x="911" y="1462"/>
                  </a:cubicBezTo>
                  <a:cubicBezTo>
                    <a:pt x="924" y="1455"/>
                    <a:pt x="924" y="1455"/>
                    <a:pt x="924" y="1455"/>
                  </a:cubicBezTo>
                  <a:cubicBezTo>
                    <a:pt x="940" y="1449"/>
                    <a:pt x="940" y="1449"/>
                    <a:pt x="940" y="1449"/>
                  </a:cubicBezTo>
                  <a:cubicBezTo>
                    <a:pt x="931" y="1417"/>
                    <a:pt x="931" y="1417"/>
                    <a:pt x="931" y="1417"/>
                  </a:cubicBezTo>
                  <a:cubicBezTo>
                    <a:pt x="967" y="1421"/>
                    <a:pt x="967" y="1421"/>
                    <a:pt x="967" y="1421"/>
                  </a:cubicBezTo>
                  <a:cubicBezTo>
                    <a:pt x="967" y="1421"/>
                    <a:pt x="967" y="1421"/>
                    <a:pt x="967" y="1421"/>
                  </a:cubicBezTo>
                  <a:cubicBezTo>
                    <a:pt x="967" y="1422"/>
                    <a:pt x="967" y="1422"/>
                    <a:pt x="967" y="1422"/>
                  </a:cubicBezTo>
                  <a:cubicBezTo>
                    <a:pt x="967" y="1422"/>
                    <a:pt x="967" y="1422"/>
                    <a:pt x="967" y="1422"/>
                  </a:cubicBezTo>
                  <a:cubicBezTo>
                    <a:pt x="986" y="1430"/>
                    <a:pt x="986" y="1430"/>
                    <a:pt x="986" y="1430"/>
                  </a:cubicBezTo>
                  <a:cubicBezTo>
                    <a:pt x="986" y="1430"/>
                    <a:pt x="986" y="1430"/>
                    <a:pt x="986" y="1430"/>
                  </a:cubicBezTo>
                  <a:cubicBezTo>
                    <a:pt x="986" y="1429"/>
                    <a:pt x="986" y="1429"/>
                    <a:pt x="986"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2" y="1411"/>
                    <a:pt x="1022" y="1411"/>
                    <a:pt x="1022" y="1411"/>
                  </a:cubicBezTo>
                  <a:cubicBezTo>
                    <a:pt x="1038" y="1393"/>
                    <a:pt x="1038" y="1393"/>
                    <a:pt x="1038" y="1393"/>
                  </a:cubicBezTo>
                  <a:cubicBezTo>
                    <a:pt x="1039" y="1393"/>
                    <a:pt x="1039" y="1393"/>
                    <a:pt x="1039" y="1393"/>
                  </a:cubicBezTo>
                  <a:cubicBezTo>
                    <a:pt x="1040" y="1392"/>
                    <a:pt x="1040" y="1392"/>
                    <a:pt x="1040" y="1392"/>
                  </a:cubicBezTo>
                  <a:cubicBezTo>
                    <a:pt x="1041" y="1392"/>
                    <a:pt x="1041" y="1392"/>
                    <a:pt x="1041" y="1392"/>
                  </a:cubicBezTo>
                  <a:cubicBezTo>
                    <a:pt x="1062" y="1388"/>
                    <a:pt x="1062" y="1388"/>
                    <a:pt x="1062" y="1388"/>
                  </a:cubicBezTo>
                  <a:cubicBezTo>
                    <a:pt x="1080" y="1371"/>
                    <a:pt x="1080" y="1371"/>
                    <a:pt x="1080" y="1371"/>
                  </a:cubicBezTo>
                  <a:cubicBezTo>
                    <a:pt x="1090" y="1357"/>
                    <a:pt x="1090" y="1357"/>
                    <a:pt x="1090" y="1357"/>
                  </a:cubicBezTo>
                  <a:cubicBezTo>
                    <a:pt x="1090" y="1340"/>
                    <a:pt x="1090" y="1340"/>
                    <a:pt x="1090" y="1340"/>
                  </a:cubicBezTo>
                  <a:cubicBezTo>
                    <a:pt x="1090" y="1334"/>
                    <a:pt x="1093" y="1329"/>
                    <a:pt x="1099" y="1326"/>
                  </a:cubicBezTo>
                  <a:cubicBezTo>
                    <a:pt x="1099" y="1326"/>
                    <a:pt x="1099" y="1326"/>
                    <a:pt x="1099" y="1326"/>
                  </a:cubicBezTo>
                  <a:cubicBezTo>
                    <a:pt x="1101" y="1326"/>
                    <a:pt x="1101" y="1326"/>
                    <a:pt x="1101" y="1326"/>
                  </a:cubicBezTo>
                  <a:cubicBezTo>
                    <a:pt x="1102" y="1326"/>
                    <a:pt x="1102" y="1326"/>
                    <a:pt x="1102" y="1326"/>
                  </a:cubicBezTo>
                  <a:cubicBezTo>
                    <a:pt x="1122" y="1328"/>
                    <a:pt x="1122" y="1328"/>
                    <a:pt x="1122" y="1328"/>
                  </a:cubicBezTo>
                  <a:cubicBezTo>
                    <a:pt x="1131" y="1323"/>
                    <a:pt x="1131" y="1323"/>
                    <a:pt x="1131" y="1323"/>
                  </a:cubicBezTo>
                  <a:cubicBezTo>
                    <a:pt x="1134" y="1308"/>
                    <a:pt x="1134" y="1308"/>
                    <a:pt x="1134" y="1308"/>
                  </a:cubicBezTo>
                  <a:cubicBezTo>
                    <a:pt x="1155" y="1302"/>
                    <a:pt x="1155" y="1302"/>
                    <a:pt x="1155" y="1302"/>
                  </a:cubicBezTo>
                  <a:cubicBezTo>
                    <a:pt x="1156" y="1302"/>
                    <a:pt x="1156" y="1302"/>
                    <a:pt x="1156" y="1302"/>
                  </a:cubicBezTo>
                  <a:cubicBezTo>
                    <a:pt x="1157" y="1302"/>
                    <a:pt x="1157" y="1302"/>
                    <a:pt x="1157" y="1302"/>
                  </a:cubicBezTo>
                  <a:cubicBezTo>
                    <a:pt x="1157" y="1302"/>
                    <a:pt x="1157" y="1302"/>
                    <a:pt x="1157" y="1302"/>
                  </a:cubicBezTo>
                  <a:cubicBezTo>
                    <a:pt x="1184" y="1305"/>
                    <a:pt x="1184" y="1305"/>
                    <a:pt x="1184" y="1305"/>
                  </a:cubicBezTo>
                  <a:cubicBezTo>
                    <a:pt x="1205" y="1300"/>
                    <a:pt x="1205" y="1300"/>
                    <a:pt x="1205" y="1300"/>
                  </a:cubicBezTo>
                  <a:cubicBezTo>
                    <a:pt x="1217" y="1287"/>
                    <a:pt x="1217" y="1287"/>
                    <a:pt x="1217" y="1287"/>
                  </a:cubicBezTo>
                  <a:cubicBezTo>
                    <a:pt x="1226" y="1270"/>
                    <a:pt x="1226" y="1270"/>
                    <a:pt x="1226" y="1270"/>
                  </a:cubicBezTo>
                  <a:cubicBezTo>
                    <a:pt x="1210" y="1253"/>
                    <a:pt x="1210" y="1253"/>
                    <a:pt x="1210" y="1253"/>
                  </a:cubicBezTo>
                  <a:cubicBezTo>
                    <a:pt x="1210" y="1252"/>
                    <a:pt x="1210" y="1252"/>
                    <a:pt x="1210" y="1252"/>
                  </a:cubicBezTo>
                  <a:cubicBezTo>
                    <a:pt x="1210" y="1252"/>
                    <a:pt x="1210" y="1252"/>
                    <a:pt x="1210"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2" y="1203"/>
                    <a:pt x="1212" y="1203"/>
                    <a:pt x="1212" y="1203"/>
                  </a:cubicBezTo>
                  <a:cubicBezTo>
                    <a:pt x="1212" y="1198"/>
                    <a:pt x="1215" y="1190"/>
                    <a:pt x="1224" y="1182"/>
                  </a:cubicBezTo>
                  <a:cubicBezTo>
                    <a:pt x="1235" y="1159"/>
                    <a:pt x="1235" y="1159"/>
                    <a:pt x="1235" y="1159"/>
                  </a:cubicBezTo>
                  <a:cubicBezTo>
                    <a:pt x="1235" y="1157"/>
                    <a:pt x="1235" y="1157"/>
                    <a:pt x="1235" y="1157"/>
                  </a:cubicBezTo>
                  <a:cubicBezTo>
                    <a:pt x="1236" y="1157"/>
                    <a:pt x="1236" y="1157"/>
                    <a:pt x="1236" y="1157"/>
                  </a:cubicBezTo>
                  <a:cubicBezTo>
                    <a:pt x="1247" y="1141"/>
                    <a:pt x="1247" y="1141"/>
                    <a:pt x="1247"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7" y="1175"/>
                    <a:pt x="1287" y="1175"/>
                    <a:pt x="1287"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7" y="1184"/>
                    <a:pt x="1307" y="1184"/>
                    <a:pt x="1307" y="1184"/>
                  </a:cubicBezTo>
                  <a:cubicBezTo>
                    <a:pt x="1308" y="1183"/>
                    <a:pt x="1308" y="1183"/>
                    <a:pt x="1308" y="1183"/>
                  </a:cubicBezTo>
                  <a:cubicBezTo>
                    <a:pt x="1321" y="1161"/>
                    <a:pt x="1321" y="1161"/>
                    <a:pt x="1321" y="1161"/>
                  </a:cubicBezTo>
                  <a:cubicBezTo>
                    <a:pt x="1328" y="1140"/>
                    <a:pt x="1328" y="1140"/>
                    <a:pt x="1328" y="1140"/>
                  </a:cubicBezTo>
                  <a:cubicBezTo>
                    <a:pt x="1331" y="1141"/>
                    <a:pt x="1331" y="1141"/>
                    <a:pt x="1331" y="1141"/>
                  </a:cubicBezTo>
                  <a:cubicBezTo>
                    <a:pt x="1335" y="1142"/>
                    <a:pt x="1335" y="1142"/>
                    <a:pt x="1335" y="1142"/>
                  </a:cubicBezTo>
                  <a:cubicBezTo>
                    <a:pt x="1365" y="1152"/>
                    <a:pt x="1365" y="1152"/>
                    <a:pt x="1365" y="1152"/>
                  </a:cubicBezTo>
                  <a:cubicBezTo>
                    <a:pt x="1380" y="1141"/>
                    <a:pt x="1380" y="1141"/>
                    <a:pt x="1380" y="1141"/>
                  </a:cubicBezTo>
                  <a:cubicBezTo>
                    <a:pt x="1381" y="1140"/>
                    <a:pt x="1381" y="1140"/>
                    <a:pt x="1381" y="1140"/>
                  </a:cubicBezTo>
                  <a:cubicBezTo>
                    <a:pt x="1383" y="1140"/>
                    <a:pt x="1383" y="1140"/>
                    <a:pt x="1383" y="1140"/>
                  </a:cubicBezTo>
                  <a:cubicBezTo>
                    <a:pt x="1398" y="1138"/>
                    <a:pt x="1398" y="1138"/>
                    <a:pt x="1398" y="1138"/>
                  </a:cubicBezTo>
                  <a:cubicBezTo>
                    <a:pt x="1408" y="1121"/>
                    <a:pt x="1408" y="1121"/>
                    <a:pt x="1408" y="1121"/>
                  </a:cubicBezTo>
                  <a:cubicBezTo>
                    <a:pt x="1408" y="1098"/>
                    <a:pt x="1408" y="1098"/>
                    <a:pt x="1408" y="1098"/>
                  </a:cubicBezTo>
                  <a:cubicBezTo>
                    <a:pt x="1416" y="1065"/>
                    <a:pt x="1416" y="1065"/>
                    <a:pt x="1416" y="1065"/>
                  </a:cubicBezTo>
                  <a:cubicBezTo>
                    <a:pt x="1418" y="1066"/>
                    <a:pt x="1418" y="1066"/>
                    <a:pt x="1418" y="1066"/>
                  </a:cubicBezTo>
                  <a:cubicBezTo>
                    <a:pt x="1421" y="1066"/>
                    <a:pt x="1421" y="1066"/>
                    <a:pt x="1421" y="1066"/>
                  </a:cubicBezTo>
                  <a:cubicBezTo>
                    <a:pt x="1444" y="1071"/>
                    <a:pt x="1444" y="1071"/>
                    <a:pt x="1444" y="1071"/>
                  </a:cubicBezTo>
                  <a:cubicBezTo>
                    <a:pt x="1455" y="1052"/>
                    <a:pt x="1455" y="1052"/>
                    <a:pt x="1455" y="1052"/>
                  </a:cubicBezTo>
                  <a:cubicBezTo>
                    <a:pt x="1456" y="1052"/>
                    <a:pt x="1456" y="1052"/>
                    <a:pt x="1456" y="1052"/>
                  </a:cubicBezTo>
                  <a:cubicBezTo>
                    <a:pt x="1458" y="1052"/>
                    <a:pt x="1458" y="1052"/>
                    <a:pt x="1458" y="1052"/>
                  </a:cubicBezTo>
                  <a:cubicBezTo>
                    <a:pt x="1479" y="1050"/>
                    <a:pt x="1479" y="1050"/>
                    <a:pt x="1479" y="1050"/>
                  </a:cubicBezTo>
                  <a:cubicBezTo>
                    <a:pt x="1482" y="1050"/>
                    <a:pt x="1482" y="1050"/>
                    <a:pt x="1482" y="1050"/>
                  </a:cubicBezTo>
                  <a:cubicBezTo>
                    <a:pt x="1482" y="1051"/>
                    <a:pt x="1482" y="1051"/>
                    <a:pt x="1482" y="1051"/>
                  </a:cubicBezTo>
                  <a:cubicBezTo>
                    <a:pt x="1484" y="1052"/>
                    <a:pt x="1484" y="1052"/>
                    <a:pt x="1484" y="1052"/>
                  </a:cubicBezTo>
                  <a:cubicBezTo>
                    <a:pt x="1495" y="1067"/>
                    <a:pt x="1495" y="1067"/>
                    <a:pt x="1495" y="1067"/>
                  </a:cubicBezTo>
                  <a:cubicBezTo>
                    <a:pt x="1495" y="1068"/>
                    <a:pt x="1495" y="1068"/>
                    <a:pt x="1495" y="1068"/>
                  </a:cubicBezTo>
                  <a:cubicBezTo>
                    <a:pt x="1496" y="1069"/>
                    <a:pt x="1496" y="1069"/>
                    <a:pt x="1496" y="1069"/>
                  </a:cubicBezTo>
                  <a:cubicBezTo>
                    <a:pt x="1496" y="1071"/>
                    <a:pt x="1496" y="1071"/>
                    <a:pt x="1496" y="1071"/>
                  </a:cubicBezTo>
                  <a:cubicBezTo>
                    <a:pt x="1498" y="1092"/>
                    <a:pt x="1498" y="1092"/>
                    <a:pt x="1498" y="1092"/>
                  </a:cubicBezTo>
                  <a:cubicBezTo>
                    <a:pt x="1509" y="1102"/>
                    <a:pt x="1509" y="1102"/>
                    <a:pt x="1509" y="1102"/>
                  </a:cubicBezTo>
                  <a:cubicBezTo>
                    <a:pt x="1524" y="1088"/>
                    <a:pt x="1524" y="1088"/>
                    <a:pt x="1524" y="1088"/>
                  </a:cubicBezTo>
                  <a:cubicBezTo>
                    <a:pt x="1527" y="1092"/>
                    <a:pt x="1527" y="1092"/>
                    <a:pt x="1527" y="1092"/>
                  </a:cubicBezTo>
                  <a:cubicBezTo>
                    <a:pt x="1532" y="1097"/>
                    <a:pt x="1534" y="1103"/>
                    <a:pt x="1534" y="1109"/>
                  </a:cubicBezTo>
                  <a:cubicBezTo>
                    <a:pt x="1534" y="1128"/>
                    <a:pt x="1534" y="1128"/>
                    <a:pt x="1534" y="1128"/>
                  </a:cubicBezTo>
                  <a:cubicBezTo>
                    <a:pt x="1527" y="1147"/>
                    <a:pt x="1527" y="1147"/>
                    <a:pt x="1527" y="1147"/>
                  </a:cubicBezTo>
                  <a:cubicBezTo>
                    <a:pt x="1532" y="1155"/>
                    <a:pt x="1532" y="1155"/>
                    <a:pt x="1532"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0" y="1175"/>
                    <a:pt x="1590" y="1175"/>
                    <a:pt x="1590" y="1175"/>
                  </a:cubicBezTo>
                  <a:cubicBezTo>
                    <a:pt x="1590" y="1175"/>
                    <a:pt x="1590" y="1175"/>
                    <a:pt x="1590" y="1175"/>
                  </a:cubicBezTo>
                  <a:cubicBezTo>
                    <a:pt x="1593" y="1179"/>
                    <a:pt x="1593" y="1179"/>
                    <a:pt x="1593" y="1179"/>
                  </a:cubicBezTo>
                  <a:cubicBezTo>
                    <a:pt x="1606" y="1161"/>
                    <a:pt x="1606" y="1161"/>
                    <a:pt x="1606" y="1161"/>
                  </a:cubicBezTo>
                  <a:cubicBezTo>
                    <a:pt x="1607" y="1161"/>
                    <a:pt x="1607" y="1161"/>
                    <a:pt x="1607" y="1161"/>
                  </a:cubicBezTo>
                  <a:cubicBezTo>
                    <a:pt x="1617" y="1150"/>
                    <a:pt x="1617" y="1150"/>
                    <a:pt x="1617" y="1150"/>
                  </a:cubicBezTo>
                  <a:cubicBezTo>
                    <a:pt x="1613" y="1134"/>
                    <a:pt x="1613" y="1134"/>
                    <a:pt x="1613" y="1134"/>
                  </a:cubicBezTo>
                  <a:cubicBezTo>
                    <a:pt x="1602" y="1067"/>
                    <a:pt x="1602" y="1067"/>
                    <a:pt x="1602" y="1067"/>
                  </a:cubicBezTo>
                  <a:cubicBezTo>
                    <a:pt x="1632" y="1081"/>
                    <a:pt x="1632" y="1081"/>
                    <a:pt x="1632" y="1081"/>
                  </a:cubicBezTo>
                  <a:cubicBezTo>
                    <a:pt x="1633" y="1081"/>
                    <a:pt x="1633" y="1081"/>
                    <a:pt x="1633" y="1081"/>
                  </a:cubicBezTo>
                  <a:cubicBezTo>
                    <a:pt x="1634" y="1081"/>
                    <a:pt x="1634" y="1081"/>
                    <a:pt x="1634" y="1081"/>
                  </a:cubicBezTo>
                  <a:cubicBezTo>
                    <a:pt x="1648" y="1098"/>
                    <a:pt x="1648" y="1098"/>
                    <a:pt x="1648" y="1098"/>
                  </a:cubicBezTo>
                  <a:cubicBezTo>
                    <a:pt x="1657" y="1107"/>
                    <a:pt x="1657" y="1107"/>
                    <a:pt x="1657" y="1107"/>
                  </a:cubicBezTo>
                  <a:cubicBezTo>
                    <a:pt x="1669" y="1098"/>
                    <a:pt x="1669" y="1098"/>
                    <a:pt x="1669" y="1098"/>
                  </a:cubicBezTo>
                  <a:cubicBezTo>
                    <a:pt x="1714" y="1050"/>
                    <a:pt x="1714" y="1050"/>
                    <a:pt x="1714" y="1050"/>
                  </a:cubicBezTo>
                  <a:cubicBezTo>
                    <a:pt x="1714" y="1050"/>
                    <a:pt x="1714" y="1050"/>
                    <a:pt x="1714" y="1050"/>
                  </a:cubicBezTo>
                  <a:cubicBezTo>
                    <a:pt x="1715" y="1050"/>
                    <a:pt x="1715" y="1050"/>
                    <a:pt x="1715" y="1050"/>
                  </a:cubicBezTo>
                  <a:cubicBezTo>
                    <a:pt x="1730" y="1038"/>
                    <a:pt x="1730" y="1038"/>
                    <a:pt x="1730" y="1038"/>
                  </a:cubicBezTo>
                  <a:cubicBezTo>
                    <a:pt x="1748" y="1013"/>
                    <a:pt x="1748" y="1013"/>
                    <a:pt x="1748" y="1013"/>
                  </a:cubicBezTo>
                  <a:cubicBezTo>
                    <a:pt x="1749" y="1011"/>
                    <a:pt x="1749" y="1011"/>
                    <a:pt x="1749" y="1011"/>
                  </a:cubicBezTo>
                  <a:cubicBezTo>
                    <a:pt x="1774" y="1017"/>
                    <a:pt x="1774" y="1017"/>
                    <a:pt x="1774" y="1017"/>
                  </a:cubicBezTo>
                  <a:cubicBezTo>
                    <a:pt x="1785" y="1017"/>
                    <a:pt x="1785" y="1017"/>
                    <a:pt x="1785" y="1017"/>
                  </a:cubicBezTo>
                  <a:cubicBezTo>
                    <a:pt x="1785" y="1008"/>
                    <a:pt x="1787" y="1001"/>
                    <a:pt x="1788" y="997"/>
                  </a:cubicBezTo>
                  <a:cubicBezTo>
                    <a:pt x="1806" y="976"/>
                    <a:pt x="1806" y="976"/>
                    <a:pt x="1806" y="976"/>
                  </a:cubicBezTo>
                  <a:cubicBezTo>
                    <a:pt x="1812" y="973"/>
                    <a:pt x="1812" y="973"/>
                    <a:pt x="1812" y="973"/>
                  </a:cubicBezTo>
                  <a:cubicBezTo>
                    <a:pt x="1833" y="980"/>
                    <a:pt x="1833" y="980"/>
                    <a:pt x="1833" y="980"/>
                  </a:cubicBezTo>
                  <a:cubicBezTo>
                    <a:pt x="1858" y="977"/>
                    <a:pt x="1858" y="977"/>
                    <a:pt x="1858" y="977"/>
                  </a:cubicBezTo>
                  <a:cubicBezTo>
                    <a:pt x="1875" y="959"/>
                    <a:pt x="1875" y="959"/>
                    <a:pt x="1875" y="959"/>
                  </a:cubicBezTo>
                  <a:cubicBezTo>
                    <a:pt x="1883" y="943"/>
                    <a:pt x="1883" y="943"/>
                    <a:pt x="1883" y="943"/>
                  </a:cubicBezTo>
                  <a:cubicBezTo>
                    <a:pt x="1878" y="935"/>
                    <a:pt x="1878" y="935"/>
                    <a:pt x="1878" y="935"/>
                  </a:cubicBezTo>
                  <a:cubicBezTo>
                    <a:pt x="1863" y="942"/>
                    <a:pt x="1863" y="942"/>
                    <a:pt x="1863" y="942"/>
                  </a:cubicBezTo>
                  <a:cubicBezTo>
                    <a:pt x="1862" y="941"/>
                    <a:pt x="1862" y="941"/>
                    <a:pt x="1862" y="941"/>
                  </a:cubicBezTo>
                  <a:cubicBezTo>
                    <a:pt x="1861" y="940"/>
                    <a:pt x="1861" y="940"/>
                    <a:pt x="1861" y="940"/>
                  </a:cubicBezTo>
                  <a:cubicBezTo>
                    <a:pt x="1842" y="923"/>
                    <a:pt x="1842" y="923"/>
                    <a:pt x="1842" y="923"/>
                  </a:cubicBezTo>
                  <a:cubicBezTo>
                    <a:pt x="1841" y="922"/>
                    <a:pt x="1841" y="922"/>
                    <a:pt x="1841" y="922"/>
                  </a:cubicBezTo>
                  <a:cubicBezTo>
                    <a:pt x="1849" y="894"/>
                    <a:pt x="1849" y="894"/>
                    <a:pt x="1849" y="894"/>
                  </a:cubicBezTo>
                  <a:cubicBezTo>
                    <a:pt x="1851" y="872"/>
                    <a:pt x="1851" y="872"/>
                    <a:pt x="1851" y="872"/>
                  </a:cubicBezTo>
                  <a:cubicBezTo>
                    <a:pt x="1845" y="855"/>
                    <a:pt x="1845" y="855"/>
                    <a:pt x="1845"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0" y="727"/>
                    <a:pt x="1730" y="727"/>
                    <a:pt x="1730"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5" y="670"/>
                    <a:pt x="1730" y="673"/>
                    <a:pt x="1735" y="678"/>
                  </a:cubicBezTo>
                  <a:cubicBezTo>
                    <a:pt x="1749" y="690"/>
                    <a:pt x="1749" y="690"/>
                    <a:pt x="1749" y="690"/>
                  </a:cubicBezTo>
                  <a:cubicBezTo>
                    <a:pt x="1765" y="677"/>
                    <a:pt x="1765" y="677"/>
                    <a:pt x="1765" y="677"/>
                  </a:cubicBezTo>
                  <a:cubicBezTo>
                    <a:pt x="1777" y="661"/>
                    <a:pt x="1777" y="661"/>
                    <a:pt x="1777" y="661"/>
                  </a:cubicBezTo>
                  <a:cubicBezTo>
                    <a:pt x="1777" y="648"/>
                    <a:pt x="1777" y="648"/>
                    <a:pt x="1777" y="648"/>
                  </a:cubicBezTo>
                  <a:cubicBezTo>
                    <a:pt x="1773" y="614"/>
                    <a:pt x="1773" y="614"/>
                    <a:pt x="1773" y="614"/>
                  </a:cubicBezTo>
                  <a:cubicBezTo>
                    <a:pt x="1769" y="600"/>
                    <a:pt x="1769" y="600"/>
                    <a:pt x="1769" y="600"/>
                  </a:cubicBezTo>
                  <a:cubicBezTo>
                    <a:pt x="1746" y="596"/>
                    <a:pt x="1746" y="596"/>
                    <a:pt x="1746" y="596"/>
                  </a:cubicBezTo>
                  <a:cubicBezTo>
                    <a:pt x="1746" y="582"/>
                    <a:pt x="1746" y="582"/>
                    <a:pt x="1746" y="582"/>
                  </a:cubicBezTo>
                  <a:cubicBezTo>
                    <a:pt x="1725" y="556"/>
                    <a:pt x="1725" y="556"/>
                    <a:pt x="1725" y="556"/>
                  </a:cubicBezTo>
                  <a:cubicBezTo>
                    <a:pt x="1724" y="555"/>
                    <a:pt x="1724" y="555"/>
                    <a:pt x="1724" y="555"/>
                  </a:cubicBezTo>
                  <a:cubicBezTo>
                    <a:pt x="1714" y="536"/>
                    <a:pt x="1714" y="536"/>
                    <a:pt x="1714" y="536"/>
                  </a:cubicBezTo>
                  <a:cubicBezTo>
                    <a:pt x="1711" y="534"/>
                    <a:pt x="1711" y="534"/>
                    <a:pt x="1711" y="534"/>
                  </a:cubicBezTo>
                  <a:cubicBezTo>
                    <a:pt x="1711" y="532"/>
                    <a:pt x="1711" y="532"/>
                    <a:pt x="1711" y="532"/>
                  </a:cubicBezTo>
                  <a:cubicBezTo>
                    <a:pt x="1711" y="532"/>
                    <a:pt x="1711" y="532"/>
                    <a:pt x="1711"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7" y="497"/>
                    <a:pt x="1747" y="497"/>
                    <a:pt x="1747"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4" y="431"/>
                    <a:pt x="1824" y="431"/>
                    <a:pt x="1824" y="431"/>
                  </a:cubicBezTo>
                  <a:cubicBezTo>
                    <a:pt x="1829" y="432"/>
                    <a:pt x="1829" y="432"/>
                    <a:pt x="1829" y="432"/>
                  </a:cubicBezTo>
                  <a:cubicBezTo>
                    <a:pt x="1836" y="400"/>
                    <a:pt x="1836" y="400"/>
                    <a:pt x="1836" y="400"/>
                  </a:cubicBezTo>
                  <a:cubicBezTo>
                    <a:pt x="1829" y="376"/>
                    <a:pt x="1829" y="376"/>
                    <a:pt x="1829" y="376"/>
                  </a:cubicBezTo>
                  <a:cubicBezTo>
                    <a:pt x="1827" y="375"/>
                    <a:pt x="1827" y="375"/>
                    <a:pt x="1827" y="375"/>
                  </a:cubicBezTo>
                  <a:cubicBezTo>
                    <a:pt x="1827" y="373"/>
                    <a:pt x="1827" y="373"/>
                    <a:pt x="1827" y="373"/>
                  </a:cubicBezTo>
                  <a:cubicBezTo>
                    <a:pt x="1831" y="347"/>
                    <a:pt x="1831" y="347"/>
                    <a:pt x="1831" y="347"/>
                  </a:cubicBezTo>
                  <a:cubicBezTo>
                    <a:pt x="1831" y="345"/>
                    <a:pt x="1831" y="345"/>
                    <a:pt x="1831" y="345"/>
                  </a:cubicBezTo>
                  <a:cubicBezTo>
                    <a:pt x="1843" y="331"/>
                    <a:pt x="1843" y="331"/>
                    <a:pt x="1843" y="331"/>
                  </a:cubicBezTo>
                  <a:cubicBezTo>
                    <a:pt x="1852" y="316"/>
                    <a:pt x="1852" y="316"/>
                    <a:pt x="1852" y="316"/>
                  </a:cubicBezTo>
                  <a:cubicBezTo>
                    <a:pt x="1853" y="304"/>
                    <a:pt x="1853" y="304"/>
                    <a:pt x="1853" y="304"/>
                  </a:cubicBezTo>
                  <a:cubicBezTo>
                    <a:pt x="1853" y="297"/>
                    <a:pt x="1850" y="287"/>
                    <a:pt x="1843" y="271"/>
                  </a:cubicBezTo>
                  <a:cubicBezTo>
                    <a:pt x="1843" y="271"/>
                    <a:pt x="1843" y="271"/>
                    <a:pt x="1843" y="271"/>
                  </a:cubicBezTo>
                  <a:cubicBezTo>
                    <a:pt x="1843" y="271"/>
                    <a:pt x="1843" y="271"/>
                    <a:pt x="1843" y="271"/>
                  </a:cubicBezTo>
                  <a:cubicBezTo>
                    <a:pt x="1843" y="246"/>
                    <a:pt x="1843" y="246"/>
                    <a:pt x="1843" y="246"/>
                  </a:cubicBezTo>
                  <a:cubicBezTo>
                    <a:pt x="1843" y="245"/>
                    <a:pt x="1843" y="245"/>
                    <a:pt x="1843" y="245"/>
                  </a:cubicBezTo>
                  <a:cubicBezTo>
                    <a:pt x="1849" y="222"/>
                    <a:pt x="1849" y="222"/>
                    <a:pt x="1849" y="222"/>
                  </a:cubicBezTo>
                  <a:cubicBezTo>
                    <a:pt x="1844" y="213"/>
                    <a:pt x="1841" y="205"/>
                    <a:pt x="1841" y="200"/>
                  </a:cubicBezTo>
                  <a:lnTo>
                    <a:pt x="1845" y="171"/>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33" name="Freeform 6"/>
            <p:cNvSpPr/>
            <p:nvPr/>
          </p:nvSpPr>
          <p:spPr bwMode="auto">
            <a:xfrm>
              <a:off x="2487247" y="3069486"/>
              <a:ext cx="1210691" cy="1024431"/>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34" name="Freeform 7"/>
            <p:cNvSpPr/>
            <p:nvPr/>
          </p:nvSpPr>
          <p:spPr bwMode="auto">
            <a:xfrm>
              <a:off x="3346583" y="3425074"/>
              <a:ext cx="243408" cy="404269"/>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35" name="Freeform 8"/>
            <p:cNvSpPr/>
            <p:nvPr/>
          </p:nvSpPr>
          <p:spPr bwMode="auto">
            <a:xfrm>
              <a:off x="1035264" y="2362544"/>
              <a:ext cx="1731373" cy="1309113"/>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36" name="Freeform 9"/>
            <p:cNvSpPr/>
            <p:nvPr/>
          </p:nvSpPr>
          <p:spPr bwMode="auto">
            <a:xfrm>
              <a:off x="2157058" y="3390149"/>
              <a:ext cx="1077346" cy="773615"/>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37" name="Freeform 10"/>
            <p:cNvSpPr/>
            <p:nvPr/>
          </p:nvSpPr>
          <p:spPr bwMode="auto">
            <a:xfrm>
              <a:off x="2775103" y="3931997"/>
              <a:ext cx="933417" cy="818063"/>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38" name="Freeform 11"/>
            <p:cNvSpPr/>
            <p:nvPr/>
          </p:nvSpPr>
          <p:spPr bwMode="auto">
            <a:xfrm>
              <a:off x="1225757" y="3601809"/>
              <a:ext cx="1669992" cy="1012790"/>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39" name="Freeform 12"/>
            <p:cNvSpPr/>
            <p:nvPr/>
          </p:nvSpPr>
          <p:spPr bwMode="auto">
            <a:xfrm>
              <a:off x="2748646" y="4444213"/>
              <a:ext cx="752449" cy="787373"/>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40" name="Freeform 13"/>
            <p:cNvSpPr/>
            <p:nvPr/>
          </p:nvSpPr>
          <p:spPr bwMode="auto">
            <a:xfrm>
              <a:off x="3287319" y="4432572"/>
              <a:ext cx="509041" cy="440251"/>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41" name="Freeform 14"/>
            <p:cNvSpPr/>
            <p:nvPr/>
          </p:nvSpPr>
          <p:spPr bwMode="auto">
            <a:xfrm>
              <a:off x="3369866" y="4703496"/>
              <a:ext cx="665669" cy="509041"/>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42" name="Freeform 15"/>
            <p:cNvSpPr/>
            <p:nvPr/>
          </p:nvSpPr>
          <p:spPr bwMode="auto">
            <a:xfrm>
              <a:off x="3462996" y="4145773"/>
              <a:ext cx="376754" cy="383103"/>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43" name="Freeform 16"/>
            <p:cNvSpPr/>
            <p:nvPr/>
          </p:nvSpPr>
          <p:spPr bwMode="auto">
            <a:xfrm>
              <a:off x="3464054" y="3402849"/>
              <a:ext cx="427552" cy="767265"/>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44" name="Freeform 17"/>
            <p:cNvSpPr/>
            <p:nvPr/>
          </p:nvSpPr>
          <p:spPr bwMode="auto">
            <a:xfrm>
              <a:off x="3834458" y="3262096"/>
              <a:ext cx="287857" cy="628628"/>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45" name="Freeform 18"/>
            <p:cNvSpPr/>
            <p:nvPr/>
          </p:nvSpPr>
          <p:spPr bwMode="auto">
            <a:xfrm>
              <a:off x="3761436" y="4332033"/>
              <a:ext cx="459301" cy="532323"/>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46" name="Freeform 19"/>
            <p:cNvSpPr/>
            <p:nvPr/>
          </p:nvSpPr>
          <p:spPr bwMode="auto">
            <a:xfrm>
              <a:off x="3707462" y="4028303"/>
              <a:ext cx="648736" cy="404269"/>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5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5" y="164"/>
                    <a:pt x="585" y="164"/>
                    <a:pt x="585" y="164"/>
                  </a:cubicBezTo>
                  <a:cubicBezTo>
                    <a:pt x="585" y="164"/>
                    <a:pt x="585" y="164"/>
                    <a:pt x="585" y="164"/>
                  </a:cubicBezTo>
                  <a:cubicBezTo>
                    <a:pt x="585" y="162"/>
                    <a:pt x="585" y="162"/>
                    <a:pt x="585"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solidFill>
              <a:schemeClr val="accent1"/>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47" name="Freeform 20"/>
            <p:cNvSpPr/>
            <p:nvPr/>
          </p:nvSpPr>
          <p:spPr bwMode="auto">
            <a:xfrm>
              <a:off x="3850333" y="4772285"/>
              <a:ext cx="673077" cy="535498"/>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solidFill>
              <a:schemeClr val="accent1"/>
            </a:solidFill>
            <a:ln>
              <a:noFill/>
            </a:ln>
          </p:spPr>
          <p:txBody>
            <a:bodyPr vert="horz" wrap="square" lIns="91440" tIns="45720" rIns="91440" bIns="45720" numCol="1" anchor="t" anchorCtr="0" compatLnSpc="1"/>
            <a:lstStyle/>
            <a:p>
              <a:endParaRPr lang="zh-HK" altLang="en-US">
                <a:solidFill>
                  <a:srgbClr val="BFC0C0"/>
                </a:solidFill>
                <a:latin typeface="微软雅黑" pitchFamily="34" charset="-122"/>
                <a:ea typeface="微软雅黑" pitchFamily="34" charset="-122"/>
              </a:endParaRPr>
            </a:p>
          </p:txBody>
        </p:sp>
        <p:sp>
          <p:nvSpPr>
            <p:cNvPr id="48" name="Freeform 21"/>
            <p:cNvSpPr/>
            <p:nvPr/>
          </p:nvSpPr>
          <p:spPr bwMode="auto">
            <a:xfrm>
              <a:off x="4168880" y="4312984"/>
              <a:ext cx="405328" cy="548198"/>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49" name="Freeform 22"/>
            <p:cNvSpPr/>
            <p:nvPr/>
          </p:nvSpPr>
          <p:spPr bwMode="auto">
            <a:xfrm>
              <a:off x="4378422" y="4455854"/>
              <a:ext cx="373579" cy="458243"/>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0" name="Freeform 23"/>
            <p:cNvSpPr/>
            <p:nvPr/>
          </p:nvSpPr>
          <p:spPr bwMode="auto">
            <a:xfrm>
              <a:off x="4542458" y="4166939"/>
              <a:ext cx="323839" cy="374637"/>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1" name="Freeform 24"/>
            <p:cNvSpPr/>
            <p:nvPr/>
          </p:nvSpPr>
          <p:spPr bwMode="auto">
            <a:xfrm>
              <a:off x="4232377" y="3847334"/>
              <a:ext cx="406386" cy="496341"/>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2" name="Freeform 25"/>
            <p:cNvSpPr/>
            <p:nvPr/>
          </p:nvSpPr>
          <p:spPr bwMode="auto">
            <a:xfrm>
              <a:off x="4310691" y="3273737"/>
              <a:ext cx="106888" cy="154511"/>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3" name="Freeform 26"/>
            <p:cNvSpPr/>
            <p:nvPr/>
          </p:nvSpPr>
          <p:spPr bwMode="auto">
            <a:xfrm>
              <a:off x="4205920" y="3203889"/>
              <a:ext cx="141812" cy="153453"/>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4" name="Freeform 27"/>
            <p:cNvSpPr/>
            <p:nvPr/>
          </p:nvSpPr>
          <p:spPr bwMode="auto">
            <a:xfrm>
              <a:off x="4444037" y="2903333"/>
              <a:ext cx="498458" cy="476233"/>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5" name="Freeform 28"/>
            <p:cNvSpPr/>
            <p:nvPr/>
          </p:nvSpPr>
          <p:spPr bwMode="auto">
            <a:xfrm>
              <a:off x="4557275" y="2618652"/>
              <a:ext cx="711175" cy="484700"/>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6" name="Freeform 29"/>
            <p:cNvSpPr/>
            <p:nvPr/>
          </p:nvSpPr>
          <p:spPr bwMode="auto">
            <a:xfrm>
              <a:off x="4404880" y="1930759"/>
              <a:ext cx="955642" cy="870978"/>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solidFill>
              <a:schemeClr val="accent1"/>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7" name="Freeform 30"/>
            <p:cNvSpPr/>
            <p:nvPr/>
          </p:nvSpPr>
          <p:spPr bwMode="auto">
            <a:xfrm>
              <a:off x="4215445" y="3487513"/>
              <a:ext cx="576772" cy="362996"/>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8" name="Freeform 31"/>
            <p:cNvSpPr/>
            <p:nvPr/>
          </p:nvSpPr>
          <p:spPr bwMode="auto">
            <a:xfrm>
              <a:off x="4757292" y="4086509"/>
              <a:ext cx="87839" cy="80431"/>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59" name="Freeform 32"/>
            <p:cNvSpPr/>
            <p:nvPr/>
          </p:nvSpPr>
          <p:spPr bwMode="auto">
            <a:xfrm>
              <a:off x="4333974" y="3783836"/>
              <a:ext cx="501633" cy="387337"/>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60" name="Freeform 33"/>
            <p:cNvSpPr/>
            <p:nvPr/>
          </p:nvSpPr>
          <p:spPr bwMode="auto">
            <a:xfrm>
              <a:off x="4071516" y="3041970"/>
              <a:ext cx="465650" cy="666727"/>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61" name="Freeform 34"/>
            <p:cNvSpPr/>
            <p:nvPr/>
          </p:nvSpPr>
          <p:spPr bwMode="auto">
            <a:xfrm>
              <a:off x="3856682" y="3682239"/>
              <a:ext cx="494225" cy="485758"/>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7"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62" name="Freeform 35"/>
            <p:cNvSpPr/>
            <p:nvPr/>
          </p:nvSpPr>
          <p:spPr bwMode="auto">
            <a:xfrm>
              <a:off x="4781633" y="4720428"/>
              <a:ext cx="140754" cy="339713"/>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sp>
          <p:nvSpPr>
            <p:cNvPr id="63" name="Freeform 36"/>
            <p:cNvSpPr/>
            <p:nvPr/>
          </p:nvSpPr>
          <p:spPr bwMode="auto">
            <a:xfrm>
              <a:off x="3744503" y="5322599"/>
              <a:ext cx="216951" cy="185202"/>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solidFill>
              <a:srgbClr val="BFC0C0"/>
            </a:solidFill>
            <a:ln>
              <a:noFill/>
            </a:ln>
          </p:spPr>
          <p:txBody>
            <a:bodyPr vert="horz" wrap="square" lIns="91440" tIns="45720" rIns="91440" bIns="45720" numCol="1" anchor="t" anchorCtr="0" compatLnSpc="1"/>
            <a:lstStyle/>
            <a:p>
              <a:endParaRPr lang="zh-HK" altLang="en-US">
                <a:latin typeface="微软雅黑" pitchFamily="34" charset="-122"/>
                <a:ea typeface="微软雅黑" pitchFamily="34" charset="-122"/>
              </a:endParaRPr>
            </a:p>
          </p:txBody>
        </p:sp>
      </p:grpSp>
      <p:sp>
        <p:nvSpPr>
          <p:cNvPr id="30" name="矩形 29"/>
          <p:cNvSpPr/>
          <p:nvPr/>
        </p:nvSpPr>
        <p:spPr>
          <a:xfrm>
            <a:off x="6096347" y="1119382"/>
            <a:ext cx="1768530" cy="508047"/>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sz="1600" b="1" spc="300" dirty="0" smtClean="0">
                <a:latin typeface="微软雅黑" pitchFamily="34" charset="-122"/>
                <a:ea typeface="微软雅黑" pitchFamily="34" charset="-122"/>
              </a:rPr>
              <a:t>研究现状</a:t>
            </a:r>
            <a:endParaRPr lang="zh-HK" altLang="en-US" sz="1600" b="1" spc="300" dirty="0">
              <a:latin typeface="微软雅黑" pitchFamily="34" charset="-122"/>
              <a:ea typeface="微软雅黑" pitchFamily="34" charset="-122"/>
            </a:endParaRPr>
          </a:p>
        </p:txBody>
      </p:sp>
      <p:sp>
        <p:nvSpPr>
          <p:cNvPr id="31" name="矩形 30"/>
          <p:cNvSpPr/>
          <p:nvPr/>
        </p:nvSpPr>
        <p:spPr>
          <a:xfrm>
            <a:off x="5902368" y="1704519"/>
            <a:ext cx="6100741" cy="5133711"/>
          </a:xfrm>
          <a:prstGeom prst="rect">
            <a:avLst/>
          </a:prstGeom>
        </p:spPr>
        <p:txBody>
          <a:bodyPr wrap="square" lIns="91436" tIns="45719" rIns="91436" bIns="45719">
            <a:spAutoFit/>
          </a:bodyPr>
          <a:lstStyle/>
          <a:p>
            <a:pPr>
              <a:lnSpc>
                <a:spcPct val="130000"/>
              </a:lnSpc>
            </a:pPr>
            <a:r>
              <a:rPr lang="zh-CN" altLang="en-US" sz="1800" dirty="0" smtClean="0">
                <a:solidFill>
                  <a:schemeClr val="bg1"/>
                </a:solidFill>
                <a:ea typeface="微软雅黑"/>
              </a:rPr>
              <a:t>● </a:t>
            </a:r>
            <a:r>
              <a:rPr lang="en-US" altLang="zh-CN" sz="1800" dirty="0" err="1">
                <a:solidFill>
                  <a:schemeClr val="bg1"/>
                </a:solidFill>
                <a:ea typeface="微软雅黑"/>
              </a:rPr>
              <a:t>Wolfson</a:t>
            </a:r>
            <a:r>
              <a:rPr lang="zh-CN" altLang="en-US" sz="1800" dirty="0">
                <a:solidFill>
                  <a:schemeClr val="bg1"/>
                </a:solidFill>
                <a:ea typeface="微软雅黑"/>
              </a:rPr>
              <a:t>在文献</a:t>
            </a:r>
            <a:r>
              <a:rPr lang="en-US" altLang="zh-CN" sz="1800" dirty="0">
                <a:solidFill>
                  <a:schemeClr val="bg1"/>
                </a:solidFill>
                <a:ea typeface="微软雅黑"/>
              </a:rPr>
              <a:t>[7]</a:t>
            </a:r>
            <a:r>
              <a:rPr lang="zh-CN" altLang="en-US" sz="1800" dirty="0">
                <a:solidFill>
                  <a:schemeClr val="bg1"/>
                </a:solidFill>
                <a:ea typeface="微软雅黑"/>
              </a:rPr>
              <a:t>提出一种基于弧长累积转角图分析的串匹配方法，用于解决复杂场景中重叠物体的识别问题。该方法对碎片轮廓进行平滑处理，得到轮廓曲线的近似多边形，然后计算该近似多边形的弧长一累积转角函数，并对该函数进行等弧长的采样，最后计算得到的平均差值序列即是形状特征，该特征满足旋转平移不变</a:t>
            </a:r>
            <a:r>
              <a:rPr lang="zh-CN" altLang="en-US" sz="1800" dirty="0" smtClean="0">
                <a:solidFill>
                  <a:schemeClr val="bg1"/>
                </a:solidFill>
                <a:ea typeface="微软雅黑"/>
              </a:rPr>
              <a:t>性</a:t>
            </a:r>
            <a:r>
              <a:rPr lang="zh-CN" altLang="en-US" sz="1800" dirty="0">
                <a:solidFill>
                  <a:schemeClr val="bg1"/>
                </a:solidFill>
                <a:ea typeface="微软雅黑"/>
              </a:rPr>
              <a:t>；</a:t>
            </a:r>
            <a:endParaRPr lang="en-US" altLang="zh-CN" sz="1800" dirty="0" smtClean="0">
              <a:solidFill>
                <a:schemeClr val="bg1"/>
              </a:solidFill>
              <a:ea typeface="微软雅黑"/>
            </a:endParaRPr>
          </a:p>
          <a:p>
            <a:pPr>
              <a:lnSpc>
                <a:spcPct val="130000"/>
              </a:lnSpc>
            </a:pPr>
            <a:r>
              <a:rPr lang="zh-CN" altLang="en-US" sz="1800" dirty="0" smtClean="0">
                <a:solidFill>
                  <a:schemeClr val="bg1"/>
                </a:solidFill>
                <a:latin typeface="Century Gothic"/>
                <a:ea typeface="微软雅黑"/>
              </a:rPr>
              <a:t>● </a:t>
            </a:r>
            <a:r>
              <a:rPr lang="en-US" altLang="zh-CN" sz="1800" dirty="0">
                <a:solidFill>
                  <a:schemeClr val="bg1"/>
                </a:solidFill>
                <a:ea typeface="微软雅黑"/>
              </a:rPr>
              <a:t>Kimia</a:t>
            </a:r>
            <a:r>
              <a:rPr lang="zh-CN" altLang="en-US" sz="1800" dirty="0">
                <a:solidFill>
                  <a:schemeClr val="bg1"/>
                </a:solidFill>
                <a:ea typeface="微软雅黑"/>
              </a:rPr>
              <a:t>在文献</a:t>
            </a:r>
            <a:r>
              <a:rPr lang="en-US" altLang="zh-CN" sz="1800" dirty="0">
                <a:solidFill>
                  <a:schemeClr val="bg1"/>
                </a:solidFill>
                <a:ea typeface="微软雅黑"/>
              </a:rPr>
              <a:t>[8][9]</a:t>
            </a:r>
            <a:r>
              <a:rPr lang="zh-CN" altLang="en-US" sz="1800" dirty="0">
                <a:solidFill>
                  <a:schemeClr val="bg1"/>
                </a:solidFill>
                <a:ea typeface="微软雅黑"/>
              </a:rPr>
              <a:t>提出一种轮廓先后在粗尺度和精尺度表示方式下进行匹配的算法，先用多边形逼近对边界进行重采样，对简化的边缘使用动态规划法获取粗尺度下的匹配，然后对原始边缘再次使用动态规划法以获得更精确的</a:t>
            </a:r>
            <a:r>
              <a:rPr lang="zh-CN" altLang="en-US" sz="1800" dirty="0" smtClean="0">
                <a:solidFill>
                  <a:schemeClr val="bg1"/>
                </a:solidFill>
                <a:ea typeface="微软雅黑"/>
              </a:rPr>
              <a:t>匹配</a:t>
            </a:r>
            <a:r>
              <a:rPr lang="zh-CN" altLang="en-US" sz="1800" dirty="0">
                <a:solidFill>
                  <a:schemeClr val="bg1"/>
                </a:solidFill>
                <a:ea typeface="微软雅黑"/>
              </a:rPr>
              <a:t>；</a:t>
            </a:r>
            <a:endParaRPr lang="en-US" altLang="zh-CN" sz="1800" dirty="0" smtClean="0">
              <a:solidFill>
                <a:schemeClr val="bg1"/>
              </a:solidFill>
              <a:ea typeface="微软雅黑"/>
            </a:endParaRPr>
          </a:p>
          <a:p>
            <a:pPr>
              <a:lnSpc>
                <a:spcPct val="130000"/>
              </a:lnSpc>
            </a:pPr>
            <a:r>
              <a:rPr lang="zh-CN" altLang="en-US" sz="1800" dirty="0" smtClean="0">
                <a:solidFill>
                  <a:schemeClr val="bg1"/>
                </a:solidFill>
                <a:ea typeface="微软雅黑"/>
              </a:rPr>
              <a:t>● </a:t>
            </a:r>
            <a:r>
              <a:rPr lang="en-US" altLang="zh-CN" sz="1800" dirty="0" err="1">
                <a:solidFill>
                  <a:schemeClr val="bg1"/>
                </a:solidFill>
                <a:ea typeface="微软雅黑"/>
              </a:rPr>
              <a:t>Amigoni</a:t>
            </a:r>
            <a:r>
              <a:rPr lang="zh-CN" altLang="en-US" sz="1800" dirty="0">
                <a:solidFill>
                  <a:schemeClr val="bg1"/>
                </a:solidFill>
                <a:ea typeface="微软雅黑"/>
              </a:rPr>
              <a:t>在文献</a:t>
            </a:r>
            <a:r>
              <a:rPr lang="en-US" altLang="zh-CN" sz="1800" dirty="0">
                <a:solidFill>
                  <a:schemeClr val="bg1"/>
                </a:solidFill>
                <a:ea typeface="微软雅黑"/>
              </a:rPr>
              <a:t>[16]</a:t>
            </a:r>
            <a:r>
              <a:rPr lang="zh-CN" altLang="en-US" sz="1800" dirty="0">
                <a:solidFill>
                  <a:schemeClr val="bg1"/>
                </a:solidFill>
                <a:ea typeface="微软雅黑"/>
              </a:rPr>
              <a:t>提出一种新的基于局部曲率和色彩的串匹配方法“坦克算法”。该算法容许一定的噪声存在，并且有一定的容错性</a:t>
            </a:r>
            <a:r>
              <a:rPr lang="zh-CN" altLang="en-US" sz="1800" dirty="0" smtClean="0">
                <a:solidFill>
                  <a:schemeClr val="bg1"/>
                </a:solidFill>
                <a:ea typeface="微软雅黑"/>
              </a:rPr>
              <a:t>。</a:t>
            </a:r>
            <a:endParaRPr lang="en-US" altLang="zh-CN" sz="1800" dirty="0" smtClean="0">
              <a:solidFill>
                <a:schemeClr val="bg1"/>
              </a:solidFill>
              <a:ea typeface="微软雅黑"/>
            </a:endParaRPr>
          </a:p>
        </p:txBody>
      </p:sp>
      <p:sp>
        <p:nvSpPr>
          <p:cNvPr id="77" name="文本框 76"/>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78" name="文本框 77"/>
          <p:cNvSpPr txBox="1"/>
          <p:nvPr/>
        </p:nvSpPr>
        <p:spPr>
          <a:xfrm>
            <a:off x="1653313" y="161066"/>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79" name="文本框 78"/>
          <p:cNvSpPr txBox="1"/>
          <p:nvPr/>
        </p:nvSpPr>
        <p:spPr>
          <a:xfrm>
            <a:off x="6096347"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最终目标</a:t>
            </a:r>
            <a:endParaRPr lang="zh-HK" altLang="en-US" sz="1200" spc="300" dirty="0">
              <a:solidFill>
                <a:schemeClr val="bg1"/>
              </a:solidFill>
              <a:latin typeface="微软雅黑" pitchFamily="34" charset="-122"/>
              <a:ea typeface="微软雅黑" pitchFamily="34" charset="-122"/>
            </a:endParaRPr>
          </a:p>
        </p:txBody>
      </p:sp>
      <p:sp>
        <p:nvSpPr>
          <p:cNvPr id="80" name="文本框 79"/>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81" name="文本框 80"/>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82"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31"/>
          <p:cNvCxnSpPr/>
          <p:nvPr/>
        </p:nvCxnSpPr>
        <p:spPr>
          <a:xfrm>
            <a:off x="6308171"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4739393" y="170982"/>
            <a:ext cx="1534273" cy="276997"/>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国内外研究现状</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152381" y="3158890"/>
            <a:ext cx="4785560" cy="1200327"/>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8000" b="1" spc="300" dirty="0" smtClean="0">
                <a:solidFill>
                  <a:schemeClr val="bg1"/>
                </a:solidFill>
                <a:latin typeface="微软雅黑" pitchFamily="34" charset="-122"/>
                <a:ea typeface="微软雅黑" pitchFamily="34" charset="-122"/>
              </a:rPr>
              <a:t>研究目标</a:t>
            </a:r>
            <a:endParaRPr lang="en-US" altLang="zh-CN" sz="8000" b="1" spc="300" dirty="0">
              <a:solidFill>
                <a:schemeClr val="bg1"/>
              </a:solidFill>
              <a:latin typeface="微软雅黑" pitchFamily="34" charset="-122"/>
              <a:ea typeface="微软雅黑" pitchFamily="34" charset="-122"/>
            </a:endParaRPr>
          </a:p>
        </p:txBody>
      </p:sp>
      <p:grpSp>
        <p:nvGrpSpPr>
          <p:cNvPr id="16" name="Group 4"/>
          <p:cNvGrpSpPr>
            <a:grpSpLocks noChangeAspect="1"/>
          </p:cNvGrpSpPr>
          <p:nvPr/>
        </p:nvGrpSpPr>
        <p:grpSpPr bwMode="auto">
          <a:xfrm rot="19764056">
            <a:off x="3378408" y="23560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
        <p:nvSpPr>
          <p:cNvPr id="19" name="文本框 18"/>
          <p:cNvSpPr txBox="1"/>
          <p:nvPr/>
        </p:nvSpPr>
        <p:spPr>
          <a:xfrm>
            <a:off x="3197373" y="166025"/>
            <a:ext cx="159425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选题依据和意义</a:t>
            </a:r>
            <a:endParaRPr lang="zh-HK" altLang="en-US" sz="1200" spc="300" dirty="0">
              <a:solidFill>
                <a:schemeClr val="bg1"/>
              </a:solidFill>
              <a:latin typeface="微软雅黑" pitchFamily="34" charset="-122"/>
              <a:ea typeface="微软雅黑" pitchFamily="34" charset="-122"/>
            </a:endParaRPr>
          </a:p>
        </p:txBody>
      </p:sp>
      <p:sp>
        <p:nvSpPr>
          <p:cNvPr id="20" name="文本框 19"/>
          <p:cNvSpPr txBox="1"/>
          <p:nvPr/>
        </p:nvSpPr>
        <p:spPr>
          <a:xfrm>
            <a:off x="4547560" y="166025"/>
            <a:ext cx="166406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国内外研究现状</a:t>
            </a:r>
            <a:endParaRPr lang="zh-HK" altLang="en-US" sz="1200" spc="300" dirty="0">
              <a:solidFill>
                <a:schemeClr val="bg1"/>
              </a:solidFill>
              <a:latin typeface="微软雅黑" pitchFamily="34" charset="-122"/>
              <a:ea typeface="微软雅黑" pitchFamily="34" charset="-122"/>
            </a:endParaRPr>
          </a:p>
        </p:txBody>
      </p:sp>
      <p:sp>
        <p:nvSpPr>
          <p:cNvPr id="21" name="文本框 20"/>
          <p:cNvSpPr txBox="1"/>
          <p:nvPr/>
        </p:nvSpPr>
        <p:spPr>
          <a:xfrm>
            <a:off x="1869870"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研究内容</a:t>
            </a:r>
            <a:endParaRPr lang="zh-HK" altLang="en-US" sz="1200" spc="300" dirty="0">
              <a:solidFill>
                <a:schemeClr val="bg1"/>
              </a:solidFill>
              <a:latin typeface="微软雅黑" pitchFamily="34" charset="-122"/>
              <a:ea typeface="微软雅黑" pitchFamily="34" charset="-122"/>
            </a:endParaRPr>
          </a:p>
        </p:txBody>
      </p:sp>
      <p:sp>
        <p:nvSpPr>
          <p:cNvPr id="22" name="文本框 21"/>
          <p:cNvSpPr txBox="1"/>
          <p:nvPr/>
        </p:nvSpPr>
        <p:spPr>
          <a:xfrm>
            <a:off x="7455954" y="166025"/>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主要理论</a:t>
            </a:r>
            <a:endParaRPr lang="zh-HK" altLang="en-US" sz="1200" spc="300" dirty="0">
              <a:solidFill>
                <a:schemeClr val="bg1"/>
              </a:solidFill>
              <a:latin typeface="微软雅黑" pitchFamily="34" charset="-122"/>
              <a:ea typeface="微软雅黑" pitchFamily="34" charset="-122"/>
            </a:endParaRPr>
          </a:p>
        </p:txBody>
      </p:sp>
      <p:sp>
        <p:nvSpPr>
          <p:cNvPr id="23" name="文本框 22"/>
          <p:cNvSpPr txBox="1"/>
          <p:nvPr/>
        </p:nvSpPr>
        <p:spPr>
          <a:xfrm>
            <a:off x="8815560" y="166025"/>
            <a:ext cx="198907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itchFamily="34" charset="-122"/>
                <a:ea typeface="微软雅黑" pitchFamily="34" charset="-122"/>
              </a:rPr>
              <a:t>技术路线和实施方案</a:t>
            </a:r>
            <a:endParaRPr lang="zh-HK" altLang="en-US" sz="1200" spc="300" dirty="0">
              <a:solidFill>
                <a:schemeClr val="bg1"/>
              </a:solidFill>
              <a:latin typeface="微软雅黑" pitchFamily="34" charset="-122"/>
              <a:ea typeface="微软雅黑" pitchFamily="34" charset="-122"/>
            </a:endParaRPr>
          </a:p>
        </p:txBody>
      </p:sp>
      <p:cxnSp>
        <p:nvCxnSpPr>
          <p:cNvPr id="24" name="直接连接符 18"/>
          <p:cNvCxnSpPr/>
          <p:nvPr/>
        </p:nvCxnSpPr>
        <p:spPr>
          <a:xfrm>
            <a:off x="3253876"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30"/>
          <p:cNvCxnSpPr/>
          <p:nvPr/>
        </p:nvCxnSpPr>
        <p:spPr>
          <a:xfrm>
            <a:off x="4659833"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31"/>
          <p:cNvCxnSpPr/>
          <p:nvPr/>
        </p:nvCxnSpPr>
        <p:spPr>
          <a:xfrm>
            <a:off x="6083895"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32"/>
          <p:cNvCxnSpPr/>
          <p:nvPr/>
        </p:nvCxnSpPr>
        <p:spPr>
          <a:xfrm>
            <a:off x="7361398"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33"/>
          <p:cNvCxnSpPr/>
          <p:nvPr/>
        </p:nvCxnSpPr>
        <p:spPr>
          <a:xfrm>
            <a:off x="8751354" y="20450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083895" y="161379"/>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itchFamily="34" charset="-122"/>
                <a:ea typeface="微软雅黑" pitchFamily="34" charset="-122"/>
              </a:rPr>
              <a:t>研究目标</a:t>
            </a:r>
            <a:endParaRPr lang="zh-HK" altLang="en-US" sz="1200" spc="300"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2758</Words>
  <Application>Kingsoft Office WPP</Application>
  <PresentationFormat>自定义</PresentationFormat>
  <Paragraphs>315</Paragraphs>
  <Slides>18</Slides>
  <Notes>0</Notes>
  <HiddenSlides>0</HiddenSlides>
  <MMClips>0</MMClip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 PLUS</dc:creator>
  <cp:lastModifiedBy>Administrator</cp:lastModifiedBy>
  <cp:revision>67</cp:revision>
  <dcterms:created xsi:type="dcterms:W3CDTF">2015-07-02T02:13:00Z</dcterms:created>
  <dcterms:modified xsi:type="dcterms:W3CDTF">2015-12-07T03:18:01Z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2052-10.1.0.5400</vt:lpwstr>
  </property>
</Properties>
</file>